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Montserrat" panose="00000500000000000000" pitchFamily="2" charset="0"/>
      <p:regular r:id="rId18"/>
    </p:embeddedFont>
    <p:embeddedFont>
      <p:font typeface="Montserrat Bold" panose="020B0604020202020204" charset="0"/>
      <p:regular r:id="rId19"/>
    </p:embeddedFont>
    <p:embeddedFont>
      <p:font typeface="Montserrat Heavy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Tecnologia-em-Banco-de-Dados-PUC-Minas/eixo5_grupo2_20251/blob/main/README.md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3.png"/><Relationship Id="rId4" Type="http://schemas.openxmlformats.org/officeDocument/2006/relationships/hyperlink" Target="https://github.com/Tecnologia-em-Banco-de-Dados-PUC-Minas/eixo5_grupo2_20251/blob/main/projeto/inicio_do_projeto.md" TargetMode="External"/><Relationship Id="rId9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Tecnologia-em-Banco-de-Dados-PUC-Minas/eixo5_grupo2_20251/blob/main/projeto/inicio_do_projeto.md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hyperlink" Target="https://github.com/Tecnologia-em-Banco-de-Dados-PUC-Minas/eixo5_grupo2_20251/blob/main/projeto/inicio_do_projeto.md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github.com/Tecnologia-em-Banco-de-Dados-PUC-Minas/eixo5_grupo2_20251/blob/main/projeto/inicio_do_projeto.md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Tecnologia-em-Banco-de-Dados-PUC-Minas/eixo5_grupo2_20251/blob/main/projeto/inicio_do_projeto.md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github.com/Tecnologia-em-Banco-de-Dados-PUC-Minas/eixo5_grupo2_20251/blob/main/projeto/inicio_do_projeto.md" TargetMode="Externa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Tecnologia-em-Banco-de-Dados-PUC-Minas/eixo5_grupo2_20251/blob/main/README.md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ecnologia-em-Banco-de-Dados-PUC-Minas/eixo5_grupo2_20251/blob/main/projeto/inicio_do_projeto.md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hyperlink" Target="https://github.com/Tecnologia-em-Banco-de-Dados-PUC-Minas/eixo5_grupo2_20251/blob/main/projeto/inicio_do_projeto.m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hyperlink" Target="https://github.com/Tecnologia-em-Banco-de-Dados-PUC-Minas/eixo5_grupo2_20251/blob/main/projeto/inicio_do_projeto.m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hyperlink" Target="https://github.com/Tecnologia-em-Banco-de-Dados-PUC-Minas/eixo5_grupo2_20251/blob/main/projeto/inicio_do_projeto.md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Tecnologia-em-Banco-de-Dados-PUC-Minas/eixo5_grupo2_20251/blob/main/projeto/inicio_do_projeto.md" TargetMode="External"/><Relationship Id="rId11" Type="http://schemas.openxmlformats.org/officeDocument/2006/relationships/image" Target="../media/image20.svg"/><Relationship Id="rId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Tecnologia-em-Banco-de-Dados-PUC-Minas/eixo5_grupo2_20251/blob/main/projeto/inicio_do_projeto.md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380698" y="2327999"/>
            <a:ext cx="6892499" cy="6930301"/>
          </a:xfrm>
          <a:custGeom>
            <a:avLst/>
            <a:gdLst/>
            <a:ahLst/>
            <a:cxnLst/>
            <a:rect l="l" t="t" r="r" b="b"/>
            <a:pathLst>
              <a:path w="6892499" h="6930301">
                <a:moveTo>
                  <a:pt x="6892500" y="0"/>
                </a:moveTo>
                <a:lnTo>
                  <a:pt x="0" y="0"/>
                </a:lnTo>
                <a:lnTo>
                  <a:pt x="0" y="6930301"/>
                </a:lnTo>
                <a:lnTo>
                  <a:pt x="6892500" y="6930301"/>
                </a:lnTo>
                <a:lnTo>
                  <a:pt x="68925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49763" y="2327999"/>
            <a:ext cx="6892499" cy="6930301"/>
          </a:xfrm>
          <a:custGeom>
            <a:avLst/>
            <a:gdLst/>
            <a:ahLst/>
            <a:cxnLst/>
            <a:rect l="l" t="t" r="r" b="b"/>
            <a:pathLst>
              <a:path w="6892499" h="6930301">
                <a:moveTo>
                  <a:pt x="6892499" y="0"/>
                </a:moveTo>
                <a:lnTo>
                  <a:pt x="0" y="0"/>
                </a:lnTo>
                <a:lnTo>
                  <a:pt x="0" y="6930301"/>
                </a:lnTo>
                <a:lnTo>
                  <a:pt x="6892499" y="6930301"/>
                </a:lnTo>
                <a:lnTo>
                  <a:pt x="68924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057259" y="9429855"/>
            <a:ext cx="1919429" cy="566532"/>
            <a:chOff x="0" y="0"/>
            <a:chExt cx="505529" cy="1492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 spc="3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Next Slide</a:t>
              </a:r>
            </a:p>
          </p:txBody>
        </p:sp>
      </p:grpSp>
      <p:sp>
        <p:nvSpPr>
          <p:cNvPr id="7" name="Freeform 7">
            <a:hlinkClick r:id="rId4" tooltip="https://github.com/Tecnologia-em-Banco-de-Dados-PUC-Minas/eixo5_grupo2_20251/blob/main/README.md"/>
          </p:cNvPr>
          <p:cNvSpPr/>
          <p:nvPr/>
        </p:nvSpPr>
        <p:spPr>
          <a:xfrm>
            <a:off x="736392" y="265143"/>
            <a:ext cx="1168512" cy="1168512"/>
          </a:xfrm>
          <a:custGeom>
            <a:avLst/>
            <a:gdLst/>
            <a:ahLst/>
            <a:cxnLst/>
            <a:rect l="l" t="t" r="r" b="b"/>
            <a:pathLst>
              <a:path w="1168512" h="1168512">
                <a:moveTo>
                  <a:pt x="0" y="0"/>
                </a:moveTo>
                <a:lnTo>
                  <a:pt x="1168512" y="0"/>
                </a:lnTo>
                <a:lnTo>
                  <a:pt x="1168512" y="1168512"/>
                </a:lnTo>
                <a:lnTo>
                  <a:pt x="0" y="11685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360961" y="6371553"/>
            <a:ext cx="2824572" cy="3058303"/>
            <a:chOff x="0" y="0"/>
            <a:chExt cx="3766097" cy="40777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66097" cy="3249320"/>
            </a:xfrm>
            <a:custGeom>
              <a:avLst/>
              <a:gdLst/>
              <a:ahLst/>
              <a:cxnLst/>
              <a:rect l="l" t="t" r="r" b="b"/>
              <a:pathLst>
                <a:path w="3766097" h="3249320">
                  <a:moveTo>
                    <a:pt x="0" y="0"/>
                  </a:moveTo>
                  <a:lnTo>
                    <a:pt x="3766097" y="0"/>
                  </a:lnTo>
                  <a:lnTo>
                    <a:pt x="3766097" y="3249320"/>
                  </a:lnTo>
                  <a:lnTo>
                    <a:pt x="0" y="3249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22076" y="3201705"/>
              <a:ext cx="3321944" cy="876032"/>
            </a:xfrm>
            <a:custGeom>
              <a:avLst/>
              <a:gdLst/>
              <a:ahLst/>
              <a:cxnLst/>
              <a:rect l="l" t="t" r="r" b="b"/>
              <a:pathLst>
                <a:path w="3321944" h="876032">
                  <a:moveTo>
                    <a:pt x="0" y="0"/>
                  </a:moveTo>
                  <a:lnTo>
                    <a:pt x="3321944" y="0"/>
                  </a:lnTo>
                  <a:lnTo>
                    <a:pt x="3321944" y="876032"/>
                  </a:lnTo>
                  <a:lnTo>
                    <a:pt x="0" y="876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337542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3925701" y="657775"/>
            <a:ext cx="262012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88721" y="752715"/>
            <a:ext cx="1907082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96344" y="752715"/>
            <a:ext cx="1589190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29929" y="750502"/>
            <a:ext cx="2224975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360961" y="2327999"/>
            <a:ext cx="9351463" cy="2347079"/>
            <a:chOff x="0" y="0"/>
            <a:chExt cx="12468617" cy="3129439"/>
          </a:xfrm>
        </p:grpSpPr>
        <p:sp>
          <p:nvSpPr>
            <p:cNvPr id="16" name="TextBox 16"/>
            <p:cNvSpPr txBox="1"/>
            <p:nvPr/>
          </p:nvSpPr>
          <p:spPr>
            <a:xfrm>
              <a:off x="2126847" y="1144422"/>
              <a:ext cx="10341770" cy="1985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2545"/>
                </a:lnSpc>
                <a:spcBef>
                  <a:spcPct val="0"/>
                </a:spcBef>
              </a:pPr>
              <a:r>
                <a:rPr lang="en-US" sz="8960" b="1" spc="-546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E-commerce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33350"/>
              <a:ext cx="12157088" cy="3092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9447"/>
                </a:lnSpc>
                <a:spcBef>
                  <a:spcPct val="0"/>
                </a:spcBef>
              </a:pPr>
              <a:r>
                <a:rPr lang="en-US" sz="6748" spc="-41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Análise de Sentimentos em 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548740" y="5387292"/>
            <a:ext cx="8884042" cy="405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46"/>
              </a:lnSpc>
            </a:pPr>
            <a:r>
              <a:rPr lang="en-US" sz="2666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Feedback não é só texto, é ouro para o seu negócio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08022" y="7485390"/>
            <a:ext cx="3466111" cy="1639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48"/>
              </a:lnSpc>
            </a:pPr>
            <a:r>
              <a:rPr lang="en-US" sz="1820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Alef Felipe dos Santos Silva</a:t>
            </a:r>
          </a:p>
          <a:p>
            <a:pPr algn="just">
              <a:lnSpc>
                <a:spcPts val="2148"/>
              </a:lnSpc>
            </a:pPr>
            <a:r>
              <a:rPr lang="en-US" sz="1820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Fernanda Barbosa Araujo</a:t>
            </a:r>
          </a:p>
          <a:p>
            <a:pPr algn="just">
              <a:lnSpc>
                <a:spcPts val="2148"/>
              </a:lnSpc>
            </a:pPr>
            <a:r>
              <a:rPr lang="en-US" sz="1820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Icaro Belmiro Tassi</a:t>
            </a:r>
          </a:p>
          <a:p>
            <a:pPr algn="just">
              <a:lnSpc>
                <a:spcPts val="2148"/>
              </a:lnSpc>
            </a:pPr>
            <a:r>
              <a:rPr lang="en-US" sz="1820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João Pedro Dias dos Santos</a:t>
            </a:r>
          </a:p>
          <a:p>
            <a:pPr algn="just">
              <a:lnSpc>
                <a:spcPts val="2148"/>
              </a:lnSpc>
            </a:pPr>
            <a:r>
              <a:rPr lang="en-US" sz="1820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Matheus Felipe Vaz Barbosa</a:t>
            </a:r>
          </a:p>
          <a:p>
            <a:pPr algn="just">
              <a:lnSpc>
                <a:spcPts val="2148"/>
              </a:lnSpc>
            </a:pPr>
            <a:r>
              <a:rPr lang="en-US" sz="1820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Patricia Rickheim Barbosa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07276" y="6798743"/>
            <a:ext cx="5109698" cy="27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48"/>
              </a:lnSpc>
            </a:pPr>
            <a:r>
              <a:rPr lang="en-US" sz="1820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Professor: Cristiano Geraldo Teixeira Silva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31822" y="1433655"/>
            <a:ext cx="768742" cy="2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2"/>
              </a:lnSpc>
            </a:pPr>
            <a:r>
              <a:rPr lang="en-US" sz="1366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2646" y="2930251"/>
            <a:ext cx="16366889" cy="6756551"/>
            <a:chOff x="0" y="0"/>
            <a:chExt cx="4310621" cy="17795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0621" cy="1779503"/>
            </a:xfrm>
            <a:custGeom>
              <a:avLst/>
              <a:gdLst/>
              <a:ahLst/>
              <a:cxnLst/>
              <a:rect l="l" t="t" r="r" b="b"/>
              <a:pathLst>
                <a:path w="4310621" h="1779503">
                  <a:moveTo>
                    <a:pt x="24124" y="0"/>
                  </a:moveTo>
                  <a:lnTo>
                    <a:pt x="4286497" y="0"/>
                  </a:lnTo>
                  <a:cubicBezTo>
                    <a:pt x="4299820" y="0"/>
                    <a:pt x="4310621" y="10801"/>
                    <a:pt x="4310621" y="24124"/>
                  </a:cubicBezTo>
                  <a:lnTo>
                    <a:pt x="4310621" y="1755379"/>
                  </a:lnTo>
                  <a:cubicBezTo>
                    <a:pt x="4310621" y="1768703"/>
                    <a:pt x="4299820" y="1779503"/>
                    <a:pt x="4286497" y="1779503"/>
                  </a:cubicBezTo>
                  <a:lnTo>
                    <a:pt x="24124" y="1779503"/>
                  </a:lnTo>
                  <a:cubicBezTo>
                    <a:pt x="10801" y="1779503"/>
                    <a:pt x="0" y="1768703"/>
                    <a:pt x="0" y="1755379"/>
                  </a:cubicBezTo>
                  <a:lnTo>
                    <a:pt x="0" y="24124"/>
                  </a:lnTo>
                  <a:cubicBezTo>
                    <a:pt x="0" y="10801"/>
                    <a:pt x="10801" y="0"/>
                    <a:pt x="241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10621" cy="18176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53638" y="8791830"/>
            <a:ext cx="1919429" cy="566532"/>
            <a:chOff x="0" y="0"/>
            <a:chExt cx="505529" cy="1492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 spc="3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Next Slide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913763" y="2430010"/>
            <a:ext cx="1207432" cy="120743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9023368"/>
            <a:ext cx="1167059" cy="1263632"/>
            <a:chOff x="0" y="0"/>
            <a:chExt cx="1556078" cy="16848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56078" cy="1342556"/>
            </a:xfrm>
            <a:custGeom>
              <a:avLst/>
              <a:gdLst/>
              <a:ahLst/>
              <a:cxnLst/>
              <a:rect l="l" t="t" r="r" b="b"/>
              <a:pathLst>
                <a:path w="1556078" h="1342556">
                  <a:moveTo>
                    <a:pt x="0" y="0"/>
                  </a:moveTo>
                  <a:lnTo>
                    <a:pt x="1556078" y="0"/>
                  </a:lnTo>
                  <a:lnTo>
                    <a:pt x="1556078" y="1342556"/>
                  </a:lnTo>
                  <a:lnTo>
                    <a:pt x="0" y="1342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91758" y="1322883"/>
              <a:ext cx="1372563" cy="361960"/>
            </a:xfrm>
            <a:custGeom>
              <a:avLst/>
              <a:gdLst/>
              <a:ahLst/>
              <a:cxnLst/>
              <a:rect l="l" t="t" r="r" b="b"/>
              <a:pathLst>
                <a:path w="1372563" h="361960">
                  <a:moveTo>
                    <a:pt x="0" y="0"/>
                  </a:moveTo>
                  <a:lnTo>
                    <a:pt x="1372563" y="0"/>
                  </a:lnTo>
                  <a:lnTo>
                    <a:pt x="1372563" y="361959"/>
                  </a:lnTo>
                  <a:lnTo>
                    <a:pt x="0" y="361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37542"/>
              </a:stretch>
            </a:blipFill>
          </p:spPr>
        </p:sp>
      </p:grpSp>
      <p:sp>
        <p:nvSpPr>
          <p:cNvPr id="17" name="Freeform 17">
            <a:hlinkClick r:id="rId4" tooltip="https://github.com/Tecnologia-em-Banco-de-Dados-PUC-Minas/eixo5_grupo2_20251/blob/main/projeto/inicio_do_projeto.md"/>
          </p:cNvPr>
          <p:cNvSpPr/>
          <p:nvPr/>
        </p:nvSpPr>
        <p:spPr>
          <a:xfrm>
            <a:off x="736392" y="265143"/>
            <a:ext cx="1168512" cy="1168512"/>
          </a:xfrm>
          <a:custGeom>
            <a:avLst/>
            <a:gdLst/>
            <a:ahLst/>
            <a:cxnLst/>
            <a:rect l="l" t="t" r="r" b="b"/>
            <a:pathLst>
              <a:path w="1168512" h="1168512">
                <a:moveTo>
                  <a:pt x="0" y="0"/>
                </a:moveTo>
                <a:lnTo>
                  <a:pt x="1168512" y="0"/>
                </a:lnTo>
                <a:lnTo>
                  <a:pt x="1168512" y="1168512"/>
                </a:lnTo>
                <a:lnTo>
                  <a:pt x="0" y="11685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409959" y="6761428"/>
            <a:ext cx="2261941" cy="2261941"/>
          </a:xfrm>
          <a:custGeom>
            <a:avLst/>
            <a:gdLst/>
            <a:ahLst/>
            <a:cxnLst/>
            <a:rect l="l" t="t" r="r" b="b"/>
            <a:pathLst>
              <a:path w="2261941" h="2261941">
                <a:moveTo>
                  <a:pt x="0" y="0"/>
                </a:moveTo>
                <a:lnTo>
                  <a:pt x="2261941" y="0"/>
                </a:lnTo>
                <a:lnTo>
                  <a:pt x="2261941" y="2261940"/>
                </a:lnTo>
                <a:lnTo>
                  <a:pt x="0" y="2261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808226" y="3233751"/>
            <a:ext cx="3465408" cy="1732704"/>
          </a:xfrm>
          <a:custGeom>
            <a:avLst/>
            <a:gdLst/>
            <a:ahLst/>
            <a:cxnLst/>
            <a:rect l="l" t="t" r="r" b="b"/>
            <a:pathLst>
              <a:path w="3465408" h="1732704">
                <a:moveTo>
                  <a:pt x="0" y="0"/>
                </a:moveTo>
                <a:lnTo>
                  <a:pt x="3465408" y="0"/>
                </a:lnTo>
                <a:lnTo>
                  <a:pt x="3465408" y="1732704"/>
                </a:lnTo>
                <a:lnTo>
                  <a:pt x="0" y="17327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777562" y="5143500"/>
            <a:ext cx="1526735" cy="1617928"/>
          </a:xfrm>
          <a:custGeom>
            <a:avLst/>
            <a:gdLst/>
            <a:ahLst/>
            <a:cxnLst/>
            <a:rect l="l" t="t" r="r" b="b"/>
            <a:pathLst>
              <a:path w="1526735" h="1617928">
                <a:moveTo>
                  <a:pt x="0" y="0"/>
                </a:moveTo>
                <a:lnTo>
                  <a:pt x="1526736" y="0"/>
                </a:lnTo>
                <a:lnTo>
                  <a:pt x="1526736" y="1617928"/>
                </a:lnTo>
                <a:lnTo>
                  <a:pt x="0" y="16179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624599" y="750502"/>
            <a:ext cx="1662550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88721" y="752715"/>
            <a:ext cx="1907082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96344" y="752715"/>
            <a:ext cx="1907082" cy="374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3000" b="1" spc="4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529929" y="750502"/>
            <a:ext cx="2224975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762422" y="764137"/>
            <a:ext cx="142129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09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23974" y="1475225"/>
            <a:ext cx="11377781" cy="155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2881"/>
              </a:lnSpc>
              <a:spcBef>
                <a:spcPct val="0"/>
              </a:spcBef>
            </a:pPr>
            <a:r>
              <a:rPr lang="en-US" sz="9200" b="1" spc="-56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Pré-</a:t>
            </a:r>
            <a:r>
              <a:rPr lang="en-US" sz="9200" b="1" spc="-56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processamento</a:t>
            </a:r>
            <a:endParaRPr lang="en-US" sz="9200" b="1" spc="-56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949018" y="4047662"/>
            <a:ext cx="11310282" cy="3711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889" lvl="1" indent="-269944" algn="just">
              <a:lnSpc>
                <a:spcPts val="2950"/>
              </a:lnSpc>
              <a:buFont typeface="Arial"/>
              <a:buChar char="•"/>
            </a:pPr>
            <a:r>
              <a:rPr lang="en-US" sz="2500" b="1" spc="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Ferramentas:</a:t>
            </a:r>
            <a:r>
              <a:rPr lang="en-US" sz="2500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Google Colab, Python</a:t>
            </a:r>
          </a:p>
          <a:p>
            <a:pPr algn="just">
              <a:lnSpc>
                <a:spcPts val="2950"/>
              </a:lnSpc>
            </a:pPr>
            <a:endParaRPr lang="en-US" sz="2500" spc="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950"/>
              </a:lnSpc>
            </a:pPr>
            <a:endParaRPr lang="en-US" sz="2500" spc="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950"/>
              </a:lnSpc>
            </a:pPr>
            <a:endParaRPr lang="en-US" sz="2500" spc="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9889" lvl="1" indent="-269944" algn="just">
              <a:lnSpc>
                <a:spcPts val="2950"/>
              </a:lnSpc>
              <a:buFont typeface="Arial"/>
              <a:buChar char="•"/>
            </a:pPr>
            <a:r>
              <a:rPr lang="en-US" sz="2500" b="1" spc="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Etapas:</a:t>
            </a:r>
            <a:r>
              <a:rPr lang="en-US" sz="2500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remoção de stopwords, normalização textual, limpeza.</a:t>
            </a:r>
          </a:p>
          <a:p>
            <a:pPr algn="just">
              <a:lnSpc>
                <a:spcPts val="2950"/>
              </a:lnSpc>
            </a:pPr>
            <a:endParaRPr lang="en-US" sz="2500" spc="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950"/>
              </a:lnSpc>
            </a:pPr>
            <a:endParaRPr lang="en-US" sz="2500" spc="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950"/>
              </a:lnSpc>
            </a:pPr>
            <a:endParaRPr lang="en-US" sz="2500" spc="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9889" lvl="1" indent="-269944" algn="just">
              <a:lnSpc>
                <a:spcPts val="2950"/>
              </a:lnSpc>
              <a:buFont typeface="Arial"/>
              <a:buChar char="•"/>
            </a:pPr>
            <a:r>
              <a:rPr lang="en-US" sz="2500" b="1" spc="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Justificativa:</a:t>
            </a:r>
            <a:r>
              <a:rPr lang="en-US" sz="2500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eficiência, padronização e acessibilidade.</a:t>
            </a:r>
          </a:p>
          <a:p>
            <a:pPr algn="just">
              <a:lnSpc>
                <a:spcPts val="2950"/>
              </a:lnSpc>
            </a:pPr>
            <a:endParaRPr lang="en-US" sz="2500" spc="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31822" y="1433655"/>
            <a:ext cx="768742" cy="2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2"/>
              </a:lnSpc>
            </a:pPr>
            <a:r>
              <a:rPr lang="en-US" sz="1366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24599" y="750502"/>
            <a:ext cx="1662550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88721" y="752715"/>
            <a:ext cx="1907082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95879" y="666048"/>
            <a:ext cx="1684735" cy="51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71"/>
              </a:lnSpc>
              <a:spcBef>
                <a:spcPct val="0"/>
              </a:spcBef>
            </a:pPr>
            <a:r>
              <a:rPr lang="en-US" sz="3051" b="1" spc="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29929" y="750502"/>
            <a:ext cx="2224975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62422" y="764137"/>
            <a:ext cx="142129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6325" y="2015895"/>
            <a:ext cx="13305019" cy="2071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6912"/>
              </a:lnSpc>
              <a:spcBef>
                <a:spcPct val="0"/>
              </a:spcBef>
            </a:pPr>
            <a:r>
              <a:rPr lang="en-US" sz="12080" spc="-7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Camada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79985" y="2034945"/>
            <a:ext cx="4232718" cy="4173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791"/>
              </a:lnSpc>
            </a:pPr>
            <a:r>
              <a:rPr lang="en-US" sz="11994" b="1" spc="-73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Ouro</a:t>
            </a:r>
          </a:p>
          <a:p>
            <a:pPr marL="0" lvl="0" indent="0" algn="just">
              <a:lnSpc>
                <a:spcPts val="16791"/>
              </a:lnSpc>
              <a:spcBef>
                <a:spcPct val="0"/>
              </a:spcBef>
            </a:pPr>
            <a:endParaRPr lang="en-US" sz="11994" b="1" spc="-73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174776" y="5582705"/>
            <a:ext cx="12113224" cy="264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6473" lvl="1" indent="-318237" algn="just">
              <a:lnSpc>
                <a:spcPts val="3478"/>
              </a:lnSpc>
              <a:buFont typeface="Arial"/>
              <a:buChar char="•"/>
            </a:pPr>
            <a:r>
              <a:rPr lang="en-US" sz="2948" spc="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Análise</a:t>
            </a:r>
            <a:r>
              <a:rPr lang="en-US" sz="2948" spc="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948" spc="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sentimentos</a:t>
            </a:r>
            <a:r>
              <a:rPr lang="en-US" sz="2948" spc="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</a:t>
            </a:r>
            <a:r>
              <a:rPr lang="en-US" sz="2948" spc="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estratégica</a:t>
            </a:r>
            <a:r>
              <a:rPr lang="en-US" sz="2948" spc="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e-</a:t>
            </a:r>
            <a:r>
              <a:rPr lang="en-US" sz="2948" spc="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commerces</a:t>
            </a:r>
            <a:r>
              <a:rPr lang="en-US" sz="2948" spc="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>
              <a:lnSpc>
                <a:spcPts val="3478"/>
              </a:lnSpc>
            </a:pPr>
            <a:endParaRPr lang="en-US" sz="2948" spc="5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36473" lvl="1" indent="-318237" algn="just">
              <a:lnSpc>
                <a:spcPts val="3478"/>
              </a:lnSpc>
              <a:buFont typeface="Arial"/>
              <a:buChar char="•"/>
            </a:pPr>
            <a:r>
              <a:rPr lang="en-US" sz="2948" spc="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Permite</a:t>
            </a:r>
            <a:r>
              <a:rPr lang="en-US" sz="2948" spc="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48" spc="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ações</a:t>
            </a:r>
            <a:r>
              <a:rPr lang="en-US" sz="2948" spc="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48" spc="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proativas</a:t>
            </a:r>
            <a:r>
              <a:rPr lang="en-US" sz="2948" spc="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48" spc="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baseadas</a:t>
            </a:r>
            <a:r>
              <a:rPr lang="en-US" sz="2948" spc="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48" spc="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948" spc="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dados.</a:t>
            </a:r>
          </a:p>
          <a:p>
            <a:pPr algn="just">
              <a:lnSpc>
                <a:spcPts val="3478"/>
              </a:lnSpc>
            </a:pPr>
            <a:endParaRPr lang="en-US" sz="2948" spc="5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36473" lvl="1" indent="-318237" algn="just">
              <a:lnSpc>
                <a:spcPts val="3478"/>
              </a:lnSpc>
              <a:buFont typeface="Arial"/>
              <a:buChar char="•"/>
            </a:pPr>
            <a:r>
              <a:rPr lang="en-US" sz="2948" spc="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Impacto: </a:t>
            </a:r>
            <a:r>
              <a:rPr lang="en-US" sz="2948" spc="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Aumento</a:t>
            </a:r>
            <a:r>
              <a:rPr lang="en-US" sz="2948" spc="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948" spc="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satisfação</a:t>
            </a:r>
            <a:r>
              <a:rPr lang="en-US" sz="2948" spc="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948" spc="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fidelização</a:t>
            </a:r>
            <a:r>
              <a:rPr lang="en-US" sz="2948" spc="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>
              <a:lnSpc>
                <a:spcPts val="3478"/>
              </a:lnSpc>
            </a:pPr>
            <a:endParaRPr lang="en-US" sz="2948" spc="5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4939933" y="2719334"/>
            <a:ext cx="1367946" cy="136794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1032868" y="4231168"/>
            <a:ext cx="1572326" cy="1580949"/>
          </a:xfrm>
          <a:custGeom>
            <a:avLst/>
            <a:gdLst/>
            <a:ahLst/>
            <a:cxnLst/>
            <a:rect l="l" t="t" r="r" b="b"/>
            <a:pathLst>
              <a:path w="1572326" h="1580949">
                <a:moveTo>
                  <a:pt x="1572325" y="0"/>
                </a:moveTo>
                <a:lnTo>
                  <a:pt x="0" y="0"/>
                </a:lnTo>
                <a:lnTo>
                  <a:pt x="0" y="1580949"/>
                </a:lnTo>
                <a:lnTo>
                  <a:pt x="1572325" y="1580949"/>
                </a:lnTo>
                <a:lnTo>
                  <a:pt x="15723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0" y="9023368"/>
            <a:ext cx="1167059" cy="1263632"/>
            <a:chOff x="0" y="0"/>
            <a:chExt cx="1556078" cy="16848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56078" cy="1342556"/>
            </a:xfrm>
            <a:custGeom>
              <a:avLst/>
              <a:gdLst/>
              <a:ahLst/>
              <a:cxnLst/>
              <a:rect l="l" t="t" r="r" b="b"/>
              <a:pathLst>
                <a:path w="1556078" h="1342556">
                  <a:moveTo>
                    <a:pt x="0" y="0"/>
                  </a:moveTo>
                  <a:lnTo>
                    <a:pt x="1556078" y="0"/>
                  </a:lnTo>
                  <a:lnTo>
                    <a:pt x="1556078" y="1342556"/>
                  </a:lnTo>
                  <a:lnTo>
                    <a:pt x="0" y="1342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91758" y="1322883"/>
              <a:ext cx="1372563" cy="361960"/>
            </a:xfrm>
            <a:custGeom>
              <a:avLst/>
              <a:gdLst/>
              <a:ahLst/>
              <a:cxnLst/>
              <a:rect l="l" t="t" r="r" b="b"/>
              <a:pathLst>
                <a:path w="1372563" h="361960">
                  <a:moveTo>
                    <a:pt x="0" y="0"/>
                  </a:moveTo>
                  <a:lnTo>
                    <a:pt x="1372563" y="0"/>
                  </a:lnTo>
                  <a:lnTo>
                    <a:pt x="1372563" y="361959"/>
                  </a:lnTo>
                  <a:lnTo>
                    <a:pt x="0" y="361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37542"/>
              </a:stretch>
            </a:blipFill>
          </p:spPr>
        </p:sp>
      </p:grpSp>
      <p:sp>
        <p:nvSpPr>
          <p:cNvPr id="20" name="Freeform 20">
            <a:hlinkClick r:id="rId6" tooltip="https://github.com/Tecnologia-em-Banco-de-Dados-PUC-Minas/eixo5_grupo2_20251/blob/main/projeto/inicio_do_projeto.md"/>
          </p:cNvPr>
          <p:cNvSpPr/>
          <p:nvPr/>
        </p:nvSpPr>
        <p:spPr>
          <a:xfrm>
            <a:off x="736392" y="265143"/>
            <a:ext cx="1168512" cy="1168512"/>
          </a:xfrm>
          <a:custGeom>
            <a:avLst/>
            <a:gdLst/>
            <a:ahLst/>
            <a:cxnLst/>
            <a:rect l="l" t="t" r="r" b="b"/>
            <a:pathLst>
              <a:path w="1168512" h="1168512">
                <a:moveTo>
                  <a:pt x="0" y="0"/>
                </a:moveTo>
                <a:lnTo>
                  <a:pt x="1168512" y="0"/>
                </a:lnTo>
                <a:lnTo>
                  <a:pt x="1168512" y="1168512"/>
                </a:lnTo>
                <a:lnTo>
                  <a:pt x="0" y="11685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31822" y="1433655"/>
            <a:ext cx="768742" cy="2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2"/>
              </a:lnSpc>
            </a:pPr>
            <a:r>
              <a:rPr lang="en-US" sz="1366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446325" y="5209929"/>
            <a:ext cx="4009548" cy="4048371"/>
            <a:chOff x="0" y="0"/>
            <a:chExt cx="1035829" cy="104585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5829" cy="1045858"/>
            </a:xfrm>
            <a:custGeom>
              <a:avLst/>
              <a:gdLst/>
              <a:ahLst/>
              <a:cxnLst/>
              <a:rect l="l" t="t" r="r" b="b"/>
              <a:pathLst>
                <a:path w="1035829" h="1045858">
                  <a:moveTo>
                    <a:pt x="98474" y="0"/>
                  </a:moveTo>
                  <a:lnTo>
                    <a:pt x="937355" y="0"/>
                  </a:lnTo>
                  <a:cubicBezTo>
                    <a:pt x="991740" y="0"/>
                    <a:pt x="1035829" y="44088"/>
                    <a:pt x="1035829" y="98474"/>
                  </a:cubicBezTo>
                  <a:lnTo>
                    <a:pt x="1035829" y="947384"/>
                  </a:lnTo>
                  <a:cubicBezTo>
                    <a:pt x="1035829" y="973501"/>
                    <a:pt x="1025454" y="998548"/>
                    <a:pt x="1006986" y="1017016"/>
                  </a:cubicBezTo>
                  <a:cubicBezTo>
                    <a:pt x="988519" y="1035484"/>
                    <a:pt x="963472" y="1045858"/>
                    <a:pt x="937355" y="1045858"/>
                  </a:cubicBezTo>
                  <a:lnTo>
                    <a:pt x="98474" y="1045858"/>
                  </a:lnTo>
                  <a:cubicBezTo>
                    <a:pt x="44088" y="1045858"/>
                    <a:pt x="0" y="1001770"/>
                    <a:pt x="0" y="947384"/>
                  </a:cubicBezTo>
                  <a:lnTo>
                    <a:pt x="0" y="98474"/>
                  </a:lnTo>
                  <a:cubicBezTo>
                    <a:pt x="0" y="44088"/>
                    <a:pt x="44088" y="0"/>
                    <a:pt x="98474" y="0"/>
                  </a:cubicBezTo>
                  <a:close/>
                </a:path>
              </a:pathLst>
            </a:custGeom>
            <a:blipFill>
              <a:blip r:embed="rId8"/>
              <a:stretch>
                <a:fillRect t="-24327" b="-24327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 flipH="1">
            <a:off x="36102" y="4231168"/>
            <a:ext cx="1572326" cy="1580949"/>
          </a:xfrm>
          <a:custGeom>
            <a:avLst/>
            <a:gdLst/>
            <a:ahLst/>
            <a:cxnLst/>
            <a:rect l="l" t="t" r="r" b="b"/>
            <a:pathLst>
              <a:path w="1572326" h="1580949">
                <a:moveTo>
                  <a:pt x="1572326" y="0"/>
                </a:moveTo>
                <a:lnTo>
                  <a:pt x="0" y="0"/>
                </a:lnTo>
                <a:lnTo>
                  <a:pt x="0" y="1580949"/>
                </a:lnTo>
                <a:lnTo>
                  <a:pt x="1572326" y="1580949"/>
                </a:lnTo>
                <a:lnTo>
                  <a:pt x="15723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33752" y="2222493"/>
            <a:ext cx="6774787" cy="6075937"/>
            <a:chOff x="0" y="0"/>
            <a:chExt cx="5932386" cy="53204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2386" cy="5320434"/>
            </a:xfrm>
            <a:custGeom>
              <a:avLst/>
              <a:gdLst/>
              <a:ahLst/>
              <a:cxnLst/>
              <a:rect l="l" t="t" r="r" b="b"/>
              <a:pathLst>
                <a:path w="5932386" h="5320434">
                  <a:moveTo>
                    <a:pt x="5932386" y="522467"/>
                  </a:moveTo>
                  <a:lnTo>
                    <a:pt x="5932386" y="2213300"/>
                  </a:lnTo>
                  <a:cubicBezTo>
                    <a:pt x="5932386" y="2364401"/>
                    <a:pt x="5818795" y="2508052"/>
                    <a:pt x="5622759" y="2608077"/>
                  </a:cubicBezTo>
                  <a:cubicBezTo>
                    <a:pt x="5426722" y="2707037"/>
                    <a:pt x="5313132" y="2850688"/>
                    <a:pt x="5313132" y="3002853"/>
                  </a:cubicBezTo>
                  <a:lnTo>
                    <a:pt x="5313132" y="4797967"/>
                  </a:lnTo>
                  <a:cubicBezTo>
                    <a:pt x="5313132" y="5086334"/>
                    <a:pt x="4910067" y="5320434"/>
                    <a:pt x="4413563" y="5320434"/>
                  </a:cubicBezTo>
                  <a:lnTo>
                    <a:pt x="899568" y="5320434"/>
                  </a:lnTo>
                  <a:cubicBezTo>
                    <a:pt x="403065" y="5320434"/>
                    <a:pt x="0" y="5086334"/>
                    <a:pt x="0" y="4797967"/>
                  </a:cubicBezTo>
                  <a:lnTo>
                    <a:pt x="0" y="522467"/>
                  </a:lnTo>
                  <a:cubicBezTo>
                    <a:pt x="0" y="234099"/>
                    <a:pt x="403065" y="0"/>
                    <a:pt x="899568" y="0"/>
                  </a:cubicBezTo>
                  <a:lnTo>
                    <a:pt x="5034650" y="0"/>
                  </a:lnTo>
                  <a:cubicBezTo>
                    <a:pt x="5531153" y="0"/>
                    <a:pt x="5932386" y="234099"/>
                    <a:pt x="5932386" y="522467"/>
                  </a:cubicBezTo>
                  <a:lnTo>
                    <a:pt x="0" y="0"/>
                  </a:lnTo>
                  <a:cubicBezTo>
                    <a:pt x="0" y="0"/>
                    <a:pt x="5932386" y="522467"/>
                    <a:pt x="5932386" y="522467"/>
                  </a:cubicBezTo>
                  <a:close/>
                </a:path>
              </a:pathLst>
            </a:custGeom>
            <a:blipFill>
              <a:blip r:embed="rId2"/>
              <a:stretch>
                <a:fillRect l="-9789" r="-978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6677694" y="7159744"/>
            <a:ext cx="1510177" cy="15101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65143" y="2070093"/>
            <a:ext cx="9164169" cy="1398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497"/>
              </a:lnSpc>
              <a:spcBef>
                <a:spcPct val="0"/>
              </a:spcBef>
            </a:pPr>
            <a:r>
              <a:rPr lang="en-US" sz="8212" spc="-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Aprendizado de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76957" y="2998310"/>
            <a:ext cx="9669824" cy="388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640"/>
              </a:lnSpc>
            </a:pPr>
            <a:r>
              <a:rPr lang="en-US" sz="11171" b="1" spc="-68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Máquina</a:t>
            </a:r>
          </a:p>
          <a:p>
            <a:pPr marL="0" lvl="0" indent="0" algn="just">
              <a:lnSpc>
                <a:spcPts val="15640"/>
              </a:lnSpc>
              <a:spcBef>
                <a:spcPct val="0"/>
              </a:spcBef>
            </a:pPr>
            <a:endParaRPr lang="en-US" sz="11171" b="1" spc="-68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736149" y="8975034"/>
            <a:ext cx="1919429" cy="566532"/>
            <a:chOff x="0" y="0"/>
            <a:chExt cx="505529" cy="1492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 spc="3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Next Slide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flipH="1">
            <a:off x="10067375" y="2351834"/>
            <a:ext cx="1462554" cy="1470575"/>
          </a:xfrm>
          <a:custGeom>
            <a:avLst/>
            <a:gdLst/>
            <a:ahLst/>
            <a:cxnLst/>
            <a:rect l="l" t="t" r="r" b="b"/>
            <a:pathLst>
              <a:path w="1462554" h="1470575">
                <a:moveTo>
                  <a:pt x="1462554" y="0"/>
                </a:moveTo>
                <a:lnTo>
                  <a:pt x="0" y="0"/>
                </a:lnTo>
                <a:lnTo>
                  <a:pt x="0" y="1470575"/>
                </a:lnTo>
                <a:lnTo>
                  <a:pt x="1462554" y="1470575"/>
                </a:lnTo>
                <a:lnTo>
                  <a:pt x="14625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8998035" y="2351834"/>
            <a:ext cx="1462554" cy="1470575"/>
          </a:xfrm>
          <a:custGeom>
            <a:avLst/>
            <a:gdLst/>
            <a:ahLst/>
            <a:cxnLst/>
            <a:rect l="l" t="t" r="r" b="b"/>
            <a:pathLst>
              <a:path w="1462554" h="1470575">
                <a:moveTo>
                  <a:pt x="1462554" y="0"/>
                </a:moveTo>
                <a:lnTo>
                  <a:pt x="0" y="0"/>
                </a:lnTo>
                <a:lnTo>
                  <a:pt x="0" y="1470575"/>
                </a:lnTo>
                <a:lnTo>
                  <a:pt x="1462554" y="1470575"/>
                </a:lnTo>
                <a:lnTo>
                  <a:pt x="14625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624599" y="750502"/>
            <a:ext cx="1662550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88721" y="752715"/>
            <a:ext cx="1907082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97375" y="694623"/>
            <a:ext cx="1842923" cy="51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71"/>
              </a:lnSpc>
              <a:spcBef>
                <a:spcPct val="0"/>
              </a:spcBef>
            </a:pPr>
            <a:r>
              <a:rPr lang="en-US" sz="3051" b="1" spc="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29929" y="750502"/>
            <a:ext cx="2224975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762422" y="764137"/>
            <a:ext cx="142129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11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4976" y="5533622"/>
            <a:ext cx="11194290" cy="207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7448" lvl="1" indent="-248724" algn="just">
              <a:lnSpc>
                <a:spcPts val="2718"/>
              </a:lnSpc>
              <a:buFont typeface="Arial"/>
              <a:buChar char="•"/>
            </a:pPr>
            <a:r>
              <a:rPr lang="en-US" sz="2304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Pipeline com SMOTE + </a:t>
            </a:r>
            <a:r>
              <a:rPr lang="en-US" sz="2304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LinearSVC</a:t>
            </a:r>
            <a:r>
              <a:rPr lang="en-US" sz="2304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>
              <a:lnSpc>
                <a:spcPts val="2718"/>
              </a:lnSpc>
            </a:pPr>
            <a:endParaRPr lang="en-US" sz="2304" spc="4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97448" lvl="1" indent="-248724" algn="just">
              <a:lnSpc>
                <a:spcPts val="2718"/>
              </a:lnSpc>
              <a:buFont typeface="Arial"/>
              <a:buChar char="•"/>
            </a:pPr>
            <a:r>
              <a:rPr lang="en-US" sz="2304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Classificação</a:t>
            </a:r>
            <a:r>
              <a:rPr lang="en-US" sz="2304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04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automática</a:t>
            </a:r>
            <a:r>
              <a:rPr lang="en-US" sz="2304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dos </a:t>
            </a:r>
            <a:r>
              <a:rPr lang="en-US" sz="2304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sentimentos</a:t>
            </a:r>
            <a:r>
              <a:rPr lang="en-US" sz="2304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>
              <a:lnSpc>
                <a:spcPts val="2718"/>
              </a:lnSpc>
            </a:pPr>
            <a:endParaRPr lang="en-US" sz="2304" spc="4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97448" lvl="1" indent="-248724" algn="just">
              <a:lnSpc>
                <a:spcPts val="2718"/>
              </a:lnSpc>
              <a:buFont typeface="Arial"/>
              <a:buChar char="•"/>
            </a:pPr>
            <a:r>
              <a:rPr lang="en-US" sz="2304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Exportação</a:t>
            </a:r>
            <a:r>
              <a:rPr lang="en-US" sz="2304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dos </a:t>
            </a:r>
            <a:r>
              <a:rPr lang="en-US" sz="2304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r>
              <a:rPr lang="en-US" sz="2304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 </a:t>
            </a:r>
            <a:r>
              <a:rPr lang="en-US" sz="2304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sentimentos</a:t>
            </a:r>
            <a:r>
              <a:rPr lang="en-US" sz="2304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04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previstos</a:t>
            </a:r>
            <a:r>
              <a:rPr lang="en-US" sz="2304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o GitHub.</a:t>
            </a:r>
          </a:p>
          <a:p>
            <a:pPr algn="just">
              <a:lnSpc>
                <a:spcPts val="2718"/>
              </a:lnSpc>
            </a:pPr>
            <a:endParaRPr lang="en-US" sz="2304" spc="4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0" y="8975034"/>
            <a:ext cx="1167059" cy="1263632"/>
            <a:chOff x="0" y="0"/>
            <a:chExt cx="1556078" cy="168484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56078" cy="1342556"/>
            </a:xfrm>
            <a:custGeom>
              <a:avLst/>
              <a:gdLst/>
              <a:ahLst/>
              <a:cxnLst/>
              <a:rect l="l" t="t" r="r" b="b"/>
              <a:pathLst>
                <a:path w="1556078" h="1342556">
                  <a:moveTo>
                    <a:pt x="0" y="0"/>
                  </a:moveTo>
                  <a:lnTo>
                    <a:pt x="1556078" y="0"/>
                  </a:lnTo>
                  <a:lnTo>
                    <a:pt x="1556078" y="1342556"/>
                  </a:lnTo>
                  <a:lnTo>
                    <a:pt x="0" y="1342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91758" y="1322883"/>
              <a:ext cx="1372563" cy="361960"/>
            </a:xfrm>
            <a:custGeom>
              <a:avLst/>
              <a:gdLst/>
              <a:ahLst/>
              <a:cxnLst/>
              <a:rect l="l" t="t" r="r" b="b"/>
              <a:pathLst>
                <a:path w="1372563" h="361960">
                  <a:moveTo>
                    <a:pt x="0" y="0"/>
                  </a:moveTo>
                  <a:lnTo>
                    <a:pt x="1372563" y="0"/>
                  </a:lnTo>
                  <a:lnTo>
                    <a:pt x="1372563" y="361959"/>
                  </a:lnTo>
                  <a:lnTo>
                    <a:pt x="0" y="361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337542"/>
              </a:stretch>
            </a:blipFill>
          </p:spPr>
        </p:sp>
      </p:grpSp>
      <p:sp>
        <p:nvSpPr>
          <p:cNvPr id="26" name="Freeform 26">
            <a:hlinkClick r:id="rId7" tooltip="https://github.com/Tecnologia-em-Banco-de-Dados-PUC-Minas/eixo5_grupo2_20251/blob/main/projeto/inicio_do_projeto.md"/>
          </p:cNvPr>
          <p:cNvSpPr/>
          <p:nvPr/>
        </p:nvSpPr>
        <p:spPr>
          <a:xfrm>
            <a:off x="736392" y="265143"/>
            <a:ext cx="1168512" cy="1168512"/>
          </a:xfrm>
          <a:custGeom>
            <a:avLst/>
            <a:gdLst/>
            <a:ahLst/>
            <a:cxnLst/>
            <a:rect l="l" t="t" r="r" b="b"/>
            <a:pathLst>
              <a:path w="1168512" h="1168512">
                <a:moveTo>
                  <a:pt x="0" y="0"/>
                </a:moveTo>
                <a:lnTo>
                  <a:pt x="1168512" y="0"/>
                </a:lnTo>
                <a:lnTo>
                  <a:pt x="1168512" y="1168512"/>
                </a:lnTo>
                <a:lnTo>
                  <a:pt x="0" y="11685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31822" y="1433655"/>
            <a:ext cx="768742" cy="2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2"/>
              </a:lnSpc>
            </a:pPr>
            <a:r>
              <a:rPr lang="en-US" sz="1366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57108" y="1801358"/>
            <a:ext cx="6896789" cy="5976574"/>
            <a:chOff x="0" y="0"/>
            <a:chExt cx="3322072" cy="28788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22072" cy="2878820"/>
            </a:xfrm>
            <a:custGeom>
              <a:avLst/>
              <a:gdLst/>
              <a:ahLst/>
              <a:cxnLst/>
              <a:rect l="l" t="t" r="r" b="b"/>
              <a:pathLst>
                <a:path w="3322072" h="2878820">
                  <a:moveTo>
                    <a:pt x="0" y="0"/>
                  </a:moveTo>
                  <a:lnTo>
                    <a:pt x="3322072" y="0"/>
                  </a:lnTo>
                  <a:lnTo>
                    <a:pt x="3322072" y="2878820"/>
                  </a:lnTo>
                  <a:lnTo>
                    <a:pt x="0" y="2878820"/>
                  </a:lnTo>
                  <a:close/>
                </a:path>
              </a:pathLst>
            </a:custGeom>
            <a:blipFill>
              <a:blip r:embed="rId2"/>
              <a:stretch>
                <a:fillRect t="-1299" b="-129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598165" y="8147124"/>
            <a:ext cx="15517891" cy="1967157"/>
            <a:chOff x="0" y="0"/>
            <a:chExt cx="4087017" cy="5180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87016" cy="518099"/>
            </a:xfrm>
            <a:custGeom>
              <a:avLst/>
              <a:gdLst/>
              <a:ahLst/>
              <a:cxnLst/>
              <a:rect l="l" t="t" r="r" b="b"/>
              <a:pathLst>
                <a:path w="4087016" h="518099">
                  <a:moveTo>
                    <a:pt x="25444" y="0"/>
                  </a:moveTo>
                  <a:lnTo>
                    <a:pt x="4061572" y="0"/>
                  </a:lnTo>
                  <a:cubicBezTo>
                    <a:pt x="4075625" y="0"/>
                    <a:pt x="4087016" y="11392"/>
                    <a:pt x="4087016" y="25444"/>
                  </a:cubicBezTo>
                  <a:lnTo>
                    <a:pt x="4087016" y="492655"/>
                  </a:lnTo>
                  <a:cubicBezTo>
                    <a:pt x="4087016" y="499403"/>
                    <a:pt x="4084336" y="505875"/>
                    <a:pt x="4079564" y="510647"/>
                  </a:cubicBezTo>
                  <a:cubicBezTo>
                    <a:pt x="4074792" y="515418"/>
                    <a:pt x="4068321" y="518099"/>
                    <a:pt x="4061572" y="518099"/>
                  </a:cubicBezTo>
                  <a:lnTo>
                    <a:pt x="25444" y="518099"/>
                  </a:lnTo>
                  <a:cubicBezTo>
                    <a:pt x="11392" y="518099"/>
                    <a:pt x="0" y="506707"/>
                    <a:pt x="0" y="492655"/>
                  </a:cubicBezTo>
                  <a:lnTo>
                    <a:pt x="0" y="25444"/>
                  </a:lnTo>
                  <a:cubicBezTo>
                    <a:pt x="0" y="18696"/>
                    <a:pt x="2681" y="12224"/>
                    <a:pt x="7452" y="7452"/>
                  </a:cubicBezTo>
                  <a:cubicBezTo>
                    <a:pt x="12224" y="2681"/>
                    <a:pt x="18696" y="0"/>
                    <a:pt x="254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087017" cy="556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387275" y="9241493"/>
            <a:ext cx="1045507" cy="104550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624599" y="750502"/>
            <a:ext cx="1662550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88721" y="752715"/>
            <a:ext cx="1907082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95879" y="666048"/>
            <a:ext cx="1933585" cy="51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71"/>
              </a:lnSpc>
              <a:spcBef>
                <a:spcPct val="0"/>
              </a:spcBef>
            </a:pPr>
            <a:r>
              <a:rPr lang="en-US" sz="3051" b="1" spc="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29929" y="750502"/>
            <a:ext cx="2224975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762422" y="764137"/>
            <a:ext cx="142129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12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29310" y="8276140"/>
            <a:ext cx="8406778" cy="196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3423" lvl="1" indent="-176712" algn="just">
              <a:lnSpc>
                <a:spcPts val="1931"/>
              </a:lnSpc>
              <a:buFont typeface="Arial"/>
              <a:buChar char="•"/>
            </a:pPr>
            <a:r>
              <a:rPr lang="en-US" sz="1636" spc="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Classe </a:t>
            </a:r>
            <a:r>
              <a:rPr lang="en-US" sz="1636" spc="3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Positiva</a:t>
            </a:r>
            <a:r>
              <a:rPr lang="en-US" sz="1636" spc="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alto </a:t>
            </a:r>
            <a:r>
              <a:rPr lang="en-US" sz="1636" spc="3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desempenho</a:t>
            </a:r>
            <a:r>
              <a:rPr lang="en-US" sz="1636" spc="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(F1 = 0,92).</a:t>
            </a:r>
          </a:p>
          <a:p>
            <a:pPr algn="just">
              <a:lnSpc>
                <a:spcPts val="1931"/>
              </a:lnSpc>
            </a:pPr>
            <a:endParaRPr lang="en-US" sz="1636" spc="3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53423" lvl="1" indent="-176712" algn="just">
              <a:lnSpc>
                <a:spcPts val="1931"/>
              </a:lnSpc>
              <a:buFont typeface="Arial"/>
              <a:buChar char="•"/>
            </a:pPr>
            <a:r>
              <a:rPr lang="en-US" sz="1636" spc="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Classe </a:t>
            </a:r>
            <a:r>
              <a:rPr lang="en-US" sz="1636" spc="3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Negativa</a:t>
            </a:r>
            <a:r>
              <a:rPr lang="en-US" sz="1636" spc="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636" spc="3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desempenho</a:t>
            </a:r>
            <a:r>
              <a:rPr lang="en-US" sz="1636" spc="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36" spc="3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satisfatório</a:t>
            </a:r>
            <a:r>
              <a:rPr lang="en-US" sz="1636" spc="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(F1 = 0,78).</a:t>
            </a:r>
          </a:p>
          <a:p>
            <a:pPr algn="just">
              <a:lnSpc>
                <a:spcPts val="1931"/>
              </a:lnSpc>
            </a:pPr>
            <a:endParaRPr lang="en-US" sz="1636" spc="3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53423" lvl="1" indent="-176712" algn="just">
              <a:lnSpc>
                <a:spcPts val="1931"/>
              </a:lnSpc>
              <a:buFont typeface="Arial"/>
              <a:buChar char="•"/>
            </a:pPr>
            <a:r>
              <a:rPr lang="en-US" sz="1636" spc="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Classe Neutra: </a:t>
            </a:r>
            <a:r>
              <a:rPr lang="en-US" sz="1636" spc="3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baixo</a:t>
            </a:r>
            <a:r>
              <a:rPr lang="en-US" sz="1636" spc="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36" spc="3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desempenho</a:t>
            </a:r>
            <a:r>
              <a:rPr lang="en-US" sz="1636" spc="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(F1 = 0,27).</a:t>
            </a:r>
          </a:p>
          <a:p>
            <a:pPr algn="just">
              <a:lnSpc>
                <a:spcPts val="1931"/>
              </a:lnSpc>
            </a:pPr>
            <a:endParaRPr lang="en-US" sz="1636" spc="3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53423" lvl="1" indent="-176712" algn="just">
              <a:lnSpc>
                <a:spcPts val="1931"/>
              </a:lnSpc>
              <a:buFont typeface="Arial"/>
              <a:buChar char="•"/>
            </a:pPr>
            <a:r>
              <a:rPr lang="en-US" sz="1636" spc="3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Acurácia</a:t>
            </a:r>
            <a:r>
              <a:rPr lang="en-US" sz="1636" spc="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36" spc="3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geral</a:t>
            </a:r>
            <a:r>
              <a:rPr lang="en-US" sz="1636" spc="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82,67% </a:t>
            </a:r>
          </a:p>
          <a:p>
            <a:pPr algn="just">
              <a:lnSpc>
                <a:spcPts val="1931"/>
              </a:lnSpc>
            </a:pPr>
            <a:endParaRPr lang="en-US" sz="1636" spc="3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04904" y="8470974"/>
            <a:ext cx="7707676" cy="1095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908"/>
              </a:lnSpc>
              <a:spcBef>
                <a:spcPct val="0"/>
              </a:spcBef>
            </a:pPr>
            <a:r>
              <a:rPr lang="en-US" sz="6363" b="1" spc="-3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Resultados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70686" y="7237861"/>
            <a:ext cx="1045507" cy="104550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9023368"/>
            <a:ext cx="1167059" cy="1263632"/>
            <a:chOff x="0" y="0"/>
            <a:chExt cx="1556078" cy="168484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56078" cy="1342556"/>
            </a:xfrm>
            <a:custGeom>
              <a:avLst/>
              <a:gdLst/>
              <a:ahLst/>
              <a:cxnLst/>
              <a:rect l="l" t="t" r="r" b="b"/>
              <a:pathLst>
                <a:path w="1556078" h="1342556">
                  <a:moveTo>
                    <a:pt x="0" y="0"/>
                  </a:moveTo>
                  <a:lnTo>
                    <a:pt x="1556078" y="0"/>
                  </a:lnTo>
                  <a:lnTo>
                    <a:pt x="1556078" y="1342556"/>
                  </a:lnTo>
                  <a:lnTo>
                    <a:pt x="0" y="1342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91758" y="1322883"/>
              <a:ext cx="1372563" cy="361960"/>
            </a:xfrm>
            <a:custGeom>
              <a:avLst/>
              <a:gdLst/>
              <a:ahLst/>
              <a:cxnLst/>
              <a:rect l="l" t="t" r="r" b="b"/>
              <a:pathLst>
                <a:path w="1372563" h="361960">
                  <a:moveTo>
                    <a:pt x="0" y="0"/>
                  </a:moveTo>
                  <a:lnTo>
                    <a:pt x="1372563" y="0"/>
                  </a:lnTo>
                  <a:lnTo>
                    <a:pt x="1372563" y="361959"/>
                  </a:lnTo>
                  <a:lnTo>
                    <a:pt x="0" y="361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37542"/>
              </a:stretch>
            </a:blipFill>
          </p:spPr>
        </p:sp>
      </p:grpSp>
      <p:sp>
        <p:nvSpPr>
          <p:cNvPr id="26" name="Freeform 26">
            <a:hlinkClick r:id="rId5" tooltip="https://github.com/Tecnologia-em-Banco-de-Dados-PUC-Minas/eixo5_grupo2_20251/blob/main/projeto/inicio_do_projeto.md"/>
          </p:cNvPr>
          <p:cNvSpPr/>
          <p:nvPr/>
        </p:nvSpPr>
        <p:spPr>
          <a:xfrm>
            <a:off x="736392" y="265143"/>
            <a:ext cx="1168512" cy="1168512"/>
          </a:xfrm>
          <a:custGeom>
            <a:avLst/>
            <a:gdLst/>
            <a:ahLst/>
            <a:cxnLst/>
            <a:rect l="l" t="t" r="r" b="b"/>
            <a:pathLst>
              <a:path w="1168512" h="1168512">
                <a:moveTo>
                  <a:pt x="0" y="0"/>
                </a:moveTo>
                <a:lnTo>
                  <a:pt x="1168512" y="0"/>
                </a:lnTo>
                <a:lnTo>
                  <a:pt x="1168512" y="1168512"/>
                </a:lnTo>
                <a:lnTo>
                  <a:pt x="0" y="11685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31822" y="1433655"/>
            <a:ext cx="768742" cy="2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2"/>
              </a:lnSpc>
            </a:pPr>
            <a:r>
              <a:rPr lang="en-US" sz="1366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3E3A5CFB-BB90-D0D4-374B-A6F5E8EF6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6193" y="2805662"/>
            <a:ext cx="7198085" cy="4139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6265031" y="8194386"/>
            <a:ext cx="1731771" cy="1741269"/>
          </a:xfrm>
          <a:custGeom>
            <a:avLst/>
            <a:gdLst/>
            <a:ahLst/>
            <a:cxnLst/>
            <a:rect l="l" t="t" r="r" b="b"/>
            <a:pathLst>
              <a:path w="1731771" h="1741269">
                <a:moveTo>
                  <a:pt x="1731771" y="0"/>
                </a:moveTo>
                <a:lnTo>
                  <a:pt x="0" y="0"/>
                </a:lnTo>
                <a:lnTo>
                  <a:pt x="0" y="1741270"/>
                </a:lnTo>
                <a:lnTo>
                  <a:pt x="1731771" y="1741270"/>
                </a:lnTo>
                <a:lnTo>
                  <a:pt x="17317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167186" y="8194386"/>
            <a:ext cx="1731771" cy="1741269"/>
          </a:xfrm>
          <a:custGeom>
            <a:avLst/>
            <a:gdLst/>
            <a:ahLst/>
            <a:cxnLst/>
            <a:rect l="l" t="t" r="r" b="b"/>
            <a:pathLst>
              <a:path w="1731771" h="1741269">
                <a:moveTo>
                  <a:pt x="1731771" y="0"/>
                </a:moveTo>
                <a:lnTo>
                  <a:pt x="0" y="0"/>
                </a:lnTo>
                <a:lnTo>
                  <a:pt x="0" y="1741270"/>
                </a:lnTo>
                <a:lnTo>
                  <a:pt x="1731771" y="1741270"/>
                </a:lnTo>
                <a:lnTo>
                  <a:pt x="17317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023368"/>
            <a:ext cx="1167059" cy="1263632"/>
            <a:chOff x="0" y="0"/>
            <a:chExt cx="1556078" cy="16848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6078" cy="1342556"/>
            </a:xfrm>
            <a:custGeom>
              <a:avLst/>
              <a:gdLst/>
              <a:ahLst/>
              <a:cxnLst/>
              <a:rect l="l" t="t" r="r" b="b"/>
              <a:pathLst>
                <a:path w="1556078" h="1342556">
                  <a:moveTo>
                    <a:pt x="0" y="0"/>
                  </a:moveTo>
                  <a:lnTo>
                    <a:pt x="1556078" y="0"/>
                  </a:lnTo>
                  <a:lnTo>
                    <a:pt x="1556078" y="1342556"/>
                  </a:lnTo>
                  <a:lnTo>
                    <a:pt x="0" y="1342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91758" y="1322883"/>
              <a:ext cx="1372563" cy="361960"/>
            </a:xfrm>
            <a:custGeom>
              <a:avLst/>
              <a:gdLst/>
              <a:ahLst/>
              <a:cxnLst/>
              <a:rect l="l" t="t" r="r" b="b"/>
              <a:pathLst>
                <a:path w="1372563" h="361960">
                  <a:moveTo>
                    <a:pt x="0" y="0"/>
                  </a:moveTo>
                  <a:lnTo>
                    <a:pt x="1372563" y="0"/>
                  </a:lnTo>
                  <a:lnTo>
                    <a:pt x="1372563" y="361959"/>
                  </a:lnTo>
                  <a:lnTo>
                    <a:pt x="0" y="361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3754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646586" y="1028700"/>
            <a:ext cx="14198644" cy="7864718"/>
          </a:xfrm>
          <a:custGeom>
            <a:avLst/>
            <a:gdLst/>
            <a:ahLst/>
            <a:cxnLst/>
            <a:rect l="l" t="t" r="r" b="b"/>
            <a:pathLst>
              <a:path w="14198644" h="7864718">
                <a:moveTo>
                  <a:pt x="0" y="0"/>
                </a:moveTo>
                <a:lnTo>
                  <a:pt x="14198644" y="0"/>
                </a:lnTo>
                <a:lnTo>
                  <a:pt x="14198644" y="7864718"/>
                </a:lnTo>
                <a:lnTo>
                  <a:pt x="0" y="78647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24599" y="750502"/>
            <a:ext cx="1662550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88721" y="752715"/>
            <a:ext cx="1907082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596344" y="752715"/>
            <a:ext cx="1589190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98080" y="666048"/>
            <a:ext cx="2224975" cy="51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71"/>
              </a:lnSpc>
              <a:spcBef>
                <a:spcPct val="0"/>
              </a:spcBef>
            </a:pPr>
            <a:r>
              <a:rPr lang="en-US" sz="3051" b="1" spc="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06640" y="8549953"/>
            <a:ext cx="127472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90174" y="1138380"/>
            <a:ext cx="13380664" cy="812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42"/>
              </a:lnSpc>
            </a:pPr>
            <a:r>
              <a:rPr lang="en-US" sz="15458" b="1" spc="-94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Conclusão</a:t>
            </a:r>
          </a:p>
          <a:p>
            <a:pPr algn="ctr">
              <a:lnSpc>
                <a:spcPts val="21642"/>
              </a:lnSpc>
            </a:pPr>
            <a:endParaRPr lang="en-US" sz="15458" b="1" spc="-942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ctr">
              <a:lnSpc>
                <a:spcPts val="21642"/>
              </a:lnSpc>
              <a:spcBef>
                <a:spcPct val="0"/>
              </a:spcBef>
            </a:pPr>
            <a:endParaRPr lang="en-US" sz="15458" b="1" spc="-942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369551" y="4583931"/>
            <a:ext cx="10453586" cy="2583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017" lvl="1" indent="-269508" algn="just">
              <a:lnSpc>
                <a:spcPts val="2945"/>
              </a:lnSpc>
              <a:buFont typeface="Arial"/>
              <a:buChar char="•"/>
            </a:pPr>
            <a:r>
              <a:rPr lang="en-US" sz="2496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Modelo eficaz para sentimentos positivos e negativos.</a:t>
            </a:r>
          </a:p>
          <a:p>
            <a:pPr algn="just">
              <a:lnSpc>
                <a:spcPts val="2945"/>
              </a:lnSpc>
            </a:pPr>
            <a:endParaRPr lang="en-US" sz="2496" spc="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9017" lvl="1" indent="-269508" algn="just">
              <a:lnSpc>
                <a:spcPts val="2945"/>
              </a:lnSpc>
              <a:buFont typeface="Arial"/>
              <a:buChar char="•"/>
            </a:pPr>
            <a:r>
              <a:rPr lang="en-US" sz="2496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Classe neutra exige melhorias específicas.</a:t>
            </a:r>
          </a:p>
          <a:p>
            <a:pPr algn="just">
              <a:lnSpc>
                <a:spcPts val="2945"/>
              </a:lnSpc>
            </a:pPr>
            <a:endParaRPr lang="en-US" sz="2496" spc="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9017" lvl="1" indent="-269508" algn="just">
              <a:lnSpc>
                <a:spcPts val="2945"/>
              </a:lnSpc>
              <a:buFont typeface="Arial"/>
              <a:buChar char="•"/>
            </a:pPr>
            <a:r>
              <a:rPr lang="en-US" sz="2496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Testes com BERTimbau não superaram os métodos simples.</a:t>
            </a:r>
          </a:p>
          <a:p>
            <a:pPr algn="just">
              <a:lnSpc>
                <a:spcPts val="2945"/>
              </a:lnSpc>
            </a:pPr>
            <a:endParaRPr lang="en-US" sz="2496" spc="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945"/>
              </a:lnSpc>
            </a:pPr>
            <a:endParaRPr lang="en-US" sz="2496" spc="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Freeform 9"/>
          <p:cNvSpPr/>
          <p:nvPr/>
        </p:nvSpPr>
        <p:spPr>
          <a:xfrm flipH="1">
            <a:off x="1509669" y="2242854"/>
            <a:ext cx="1601696" cy="1610481"/>
          </a:xfrm>
          <a:custGeom>
            <a:avLst/>
            <a:gdLst/>
            <a:ahLst/>
            <a:cxnLst/>
            <a:rect l="l" t="t" r="r" b="b"/>
            <a:pathLst>
              <a:path w="1601696" h="1610481">
                <a:moveTo>
                  <a:pt x="1601696" y="0"/>
                </a:moveTo>
                <a:lnTo>
                  <a:pt x="0" y="0"/>
                </a:lnTo>
                <a:lnTo>
                  <a:pt x="0" y="1610480"/>
                </a:lnTo>
                <a:lnTo>
                  <a:pt x="1601696" y="1610480"/>
                </a:lnTo>
                <a:lnTo>
                  <a:pt x="16016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494284" y="2242854"/>
            <a:ext cx="1601696" cy="1610481"/>
          </a:xfrm>
          <a:custGeom>
            <a:avLst/>
            <a:gdLst/>
            <a:ahLst/>
            <a:cxnLst/>
            <a:rect l="l" t="t" r="r" b="b"/>
            <a:pathLst>
              <a:path w="1601696" h="1610481">
                <a:moveTo>
                  <a:pt x="1601696" y="0"/>
                </a:moveTo>
                <a:lnTo>
                  <a:pt x="0" y="0"/>
                </a:lnTo>
                <a:lnTo>
                  <a:pt x="0" y="1610480"/>
                </a:lnTo>
                <a:lnTo>
                  <a:pt x="1601696" y="1610480"/>
                </a:lnTo>
                <a:lnTo>
                  <a:pt x="16016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6265031" y="8194386"/>
            <a:ext cx="1731771" cy="1741269"/>
          </a:xfrm>
          <a:custGeom>
            <a:avLst/>
            <a:gdLst/>
            <a:ahLst/>
            <a:cxnLst/>
            <a:rect l="l" t="t" r="r" b="b"/>
            <a:pathLst>
              <a:path w="1731771" h="1741269">
                <a:moveTo>
                  <a:pt x="1731771" y="0"/>
                </a:moveTo>
                <a:lnTo>
                  <a:pt x="0" y="0"/>
                </a:lnTo>
                <a:lnTo>
                  <a:pt x="0" y="1741270"/>
                </a:lnTo>
                <a:lnTo>
                  <a:pt x="1731771" y="1741270"/>
                </a:lnTo>
                <a:lnTo>
                  <a:pt x="17317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5167186" y="8194386"/>
            <a:ext cx="1731771" cy="1741269"/>
          </a:xfrm>
          <a:custGeom>
            <a:avLst/>
            <a:gdLst/>
            <a:ahLst/>
            <a:cxnLst/>
            <a:rect l="l" t="t" r="r" b="b"/>
            <a:pathLst>
              <a:path w="1731771" h="1741269">
                <a:moveTo>
                  <a:pt x="1731771" y="0"/>
                </a:moveTo>
                <a:lnTo>
                  <a:pt x="0" y="0"/>
                </a:lnTo>
                <a:lnTo>
                  <a:pt x="0" y="1741270"/>
                </a:lnTo>
                <a:lnTo>
                  <a:pt x="1731771" y="1741270"/>
                </a:lnTo>
                <a:lnTo>
                  <a:pt x="17317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6051868" y="2591558"/>
            <a:ext cx="1060252" cy="106025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9023368"/>
            <a:ext cx="1167059" cy="1263632"/>
            <a:chOff x="0" y="0"/>
            <a:chExt cx="1556078" cy="16848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56078" cy="1342556"/>
            </a:xfrm>
            <a:custGeom>
              <a:avLst/>
              <a:gdLst/>
              <a:ahLst/>
              <a:cxnLst/>
              <a:rect l="l" t="t" r="r" b="b"/>
              <a:pathLst>
                <a:path w="1556078" h="1342556">
                  <a:moveTo>
                    <a:pt x="0" y="0"/>
                  </a:moveTo>
                  <a:lnTo>
                    <a:pt x="1556078" y="0"/>
                  </a:lnTo>
                  <a:lnTo>
                    <a:pt x="1556078" y="1342556"/>
                  </a:lnTo>
                  <a:lnTo>
                    <a:pt x="0" y="1342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91758" y="1322883"/>
              <a:ext cx="1372563" cy="361960"/>
            </a:xfrm>
            <a:custGeom>
              <a:avLst/>
              <a:gdLst/>
              <a:ahLst/>
              <a:cxnLst/>
              <a:rect l="l" t="t" r="r" b="b"/>
              <a:pathLst>
                <a:path w="1372563" h="361960">
                  <a:moveTo>
                    <a:pt x="0" y="0"/>
                  </a:moveTo>
                  <a:lnTo>
                    <a:pt x="1372563" y="0"/>
                  </a:lnTo>
                  <a:lnTo>
                    <a:pt x="1372563" y="361959"/>
                  </a:lnTo>
                  <a:lnTo>
                    <a:pt x="0" y="361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37542"/>
              </a:stretch>
            </a:blipFill>
          </p:spPr>
        </p:sp>
      </p:grpSp>
      <p:sp>
        <p:nvSpPr>
          <p:cNvPr id="19" name="Freeform 19">
            <a:hlinkClick r:id="rId6" tooltip="https://github.com/Tecnologia-em-Banco-de-Dados-PUC-Minas/eixo5_grupo2_20251/blob/main/projeto/inicio_do_projeto.md"/>
          </p:cNvPr>
          <p:cNvSpPr/>
          <p:nvPr/>
        </p:nvSpPr>
        <p:spPr>
          <a:xfrm>
            <a:off x="736392" y="265143"/>
            <a:ext cx="1168512" cy="1168512"/>
          </a:xfrm>
          <a:custGeom>
            <a:avLst/>
            <a:gdLst/>
            <a:ahLst/>
            <a:cxnLst/>
            <a:rect l="l" t="t" r="r" b="b"/>
            <a:pathLst>
              <a:path w="1168512" h="1168512">
                <a:moveTo>
                  <a:pt x="0" y="0"/>
                </a:moveTo>
                <a:lnTo>
                  <a:pt x="1168512" y="0"/>
                </a:lnTo>
                <a:lnTo>
                  <a:pt x="1168512" y="1168512"/>
                </a:lnTo>
                <a:lnTo>
                  <a:pt x="0" y="11685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31822" y="1433655"/>
            <a:ext cx="768742" cy="2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2"/>
              </a:lnSpc>
            </a:pPr>
            <a:r>
              <a:rPr lang="en-US" sz="1366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24599" y="750502"/>
            <a:ext cx="1662550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88721" y="752715"/>
            <a:ext cx="1907082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6344" y="752715"/>
            <a:ext cx="1589190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61777" y="646105"/>
            <a:ext cx="2224975" cy="51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71"/>
              </a:lnSpc>
              <a:spcBef>
                <a:spcPct val="0"/>
              </a:spcBef>
            </a:pPr>
            <a:r>
              <a:rPr lang="en-US" sz="3051" b="1" spc="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62422" y="764137"/>
            <a:ext cx="142129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14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5218" y="572042"/>
            <a:ext cx="1761862" cy="3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b="1" spc="4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Thynk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5218" y="893103"/>
            <a:ext cx="1761862" cy="3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81605" y="8199843"/>
            <a:ext cx="15724790" cy="1058457"/>
            <a:chOff x="0" y="0"/>
            <a:chExt cx="4141508" cy="2787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41508" cy="278771"/>
            </a:xfrm>
            <a:custGeom>
              <a:avLst/>
              <a:gdLst/>
              <a:ahLst/>
              <a:cxnLst/>
              <a:rect l="l" t="t" r="r" b="b"/>
              <a:pathLst>
                <a:path w="4141508" h="278771">
                  <a:moveTo>
                    <a:pt x="25109" y="0"/>
                  </a:moveTo>
                  <a:lnTo>
                    <a:pt x="4116399" y="0"/>
                  </a:lnTo>
                  <a:cubicBezTo>
                    <a:pt x="4130266" y="0"/>
                    <a:pt x="4141508" y="11242"/>
                    <a:pt x="4141508" y="25109"/>
                  </a:cubicBezTo>
                  <a:lnTo>
                    <a:pt x="4141508" y="253661"/>
                  </a:lnTo>
                  <a:cubicBezTo>
                    <a:pt x="4141508" y="260321"/>
                    <a:pt x="4138863" y="266707"/>
                    <a:pt x="4134154" y="271416"/>
                  </a:cubicBezTo>
                  <a:cubicBezTo>
                    <a:pt x="4129445" y="276125"/>
                    <a:pt x="4123058" y="278771"/>
                    <a:pt x="4116399" y="278771"/>
                  </a:cubicBezTo>
                  <a:lnTo>
                    <a:pt x="25109" y="278771"/>
                  </a:lnTo>
                  <a:cubicBezTo>
                    <a:pt x="18450" y="278771"/>
                    <a:pt x="12063" y="276125"/>
                    <a:pt x="7354" y="271416"/>
                  </a:cubicBezTo>
                  <a:cubicBezTo>
                    <a:pt x="2645" y="266707"/>
                    <a:pt x="0" y="260321"/>
                    <a:pt x="0" y="253661"/>
                  </a:cubicBezTo>
                  <a:lnTo>
                    <a:pt x="0" y="25109"/>
                  </a:lnTo>
                  <a:cubicBezTo>
                    <a:pt x="0" y="11242"/>
                    <a:pt x="11242" y="0"/>
                    <a:pt x="251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141508" cy="316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506640" y="8549953"/>
            <a:ext cx="92438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19766" y="3539264"/>
            <a:ext cx="11848468" cy="2334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164"/>
              </a:lnSpc>
              <a:spcBef>
                <a:spcPct val="0"/>
              </a:spcBef>
            </a:pPr>
            <a:r>
              <a:rPr lang="en-US" sz="13688" b="1" spc="-83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OBRIGADO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509669" y="2242854"/>
            <a:ext cx="1601696" cy="1610481"/>
          </a:xfrm>
          <a:custGeom>
            <a:avLst/>
            <a:gdLst/>
            <a:ahLst/>
            <a:cxnLst/>
            <a:rect l="l" t="t" r="r" b="b"/>
            <a:pathLst>
              <a:path w="1601696" h="1610481">
                <a:moveTo>
                  <a:pt x="1601696" y="0"/>
                </a:moveTo>
                <a:lnTo>
                  <a:pt x="0" y="0"/>
                </a:lnTo>
                <a:lnTo>
                  <a:pt x="0" y="1610480"/>
                </a:lnTo>
                <a:lnTo>
                  <a:pt x="1601696" y="1610480"/>
                </a:lnTo>
                <a:lnTo>
                  <a:pt x="16016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494284" y="2242854"/>
            <a:ext cx="1601696" cy="1610481"/>
          </a:xfrm>
          <a:custGeom>
            <a:avLst/>
            <a:gdLst/>
            <a:ahLst/>
            <a:cxnLst/>
            <a:rect l="l" t="t" r="r" b="b"/>
            <a:pathLst>
              <a:path w="1601696" h="1610481">
                <a:moveTo>
                  <a:pt x="1601696" y="0"/>
                </a:moveTo>
                <a:lnTo>
                  <a:pt x="0" y="0"/>
                </a:lnTo>
                <a:lnTo>
                  <a:pt x="0" y="1610480"/>
                </a:lnTo>
                <a:lnTo>
                  <a:pt x="1601696" y="1610480"/>
                </a:lnTo>
                <a:lnTo>
                  <a:pt x="16016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5527529" y="5807686"/>
            <a:ext cx="1731771" cy="1741269"/>
          </a:xfrm>
          <a:custGeom>
            <a:avLst/>
            <a:gdLst/>
            <a:ahLst/>
            <a:cxnLst/>
            <a:rect l="l" t="t" r="r" b="b"/>
            <a:pathLst>
              <a:path w="1731771" h="1741269">
                <a:moveTo>
                  <a:pt x="1731771" y="0"/>
                </a:moveTo>
                <a:lnTo>
                  <a:pt x="0" y="0"/>
                </a:lnTo>
                <a:lnTo>
                  <a:pt x="0" y="1741269"/>
                </a:lnTo>
                <a:lnTo>
                  <a:pt x="1731771" y="1741269"/>
                </a:lnTo>
                <a:lnTo>
                  <a:pt x="17317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4429684" y="5807686"/>
            <a:ext cx="1731771" cy="1741269"/>
          </a:xfrm>
          <a:custGeom>
            <a:avLst/>
            <a:gdLst/>
            <a:ahLst/>
            <a:cxnLst/>
            <a:rect l="l" t="t" r="r" b="b"/>
            <a:pathLst>
              <a:path w="1731771" h="1741269">
                <a:moveTo>
                  <a:pt x="1731771" y="0"/>
                </a:moveTo>
                <a:lnTo>
                  <a:pt x="0" y="0"/>
                </a:lnTo>
                <a:lnTo>
                  <a:pt x="0" y="1741269"/>
                </a:lnTo>
                <a:lnTo>
                  <a:pt x="1731771" y="1741269"/>
                </a:lnTo>
                <a:lnTo>
                  <a:pt x="17317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509669" y="6434594"/>
            <a:ext cx="1107412" cy="110741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6051868" y="2591558"/>
            <a:ext cx="1060252" cy="106025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023368"/>
            <a:ext cx="1167059" cy="1263632"/>
            <a:chOff x="0" y="0"/>
            <a:chExt cx="1556078" cy="168484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56078" cy="1342556"/>
            </a:xfrm>
            <a:custGeom>
              <a:avLst/>
              <a:gdLst/>
              <a:ahLst/>
              <a:cxnLst/>
              <a:rect l="l" t="t" r="r" b="b"/>
              <a:pathLst>
                <a:path w="1556078" h="1342556">
                  <a:moveTo>
                    <a:pt x="0" y="0"/>
                  </a:moveTo>
                  <a:lnTo>
                    <a:pt x="1556078" y="0"/>
                  </a:lnTo>
                  <a:lnTo>
                    <a:pt x="1556078" y="1342556"/>
                  </a:lnTo>
                  <a:lnTo>
                    <a:pt x="0" y="1342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91758" y="1322883"/>
              <a:ext cx="1372563" cy="361960"/>
            </a:xfrm>
            <a:custGeom>
              <a:avLst/>
              <a:gdLst/>
              <a:ahLst/>
              <a:cxnLst/>
              <a:rect l="l" t="t" r="r" b="b"/>
              <a:pathLst>
                <a:path w="1372563" h="361960">
                  <a:moveTo>
                    <a:pt x="0" y="0"/>
                  </a:moveTo>
                  <a:lnTo>
                    <a:pt x="1372563" y="0"/>
                  </a:lnTo>
                  <a:lnTo>
                    <a:pt x="1372563" y="361959"/>
                  </a:lnTo>
                  <a:lnTo>
                    <a:pt x="0" y="361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37542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5936159" y="6278405"/>
            <a:ext cx="6415683" cy="709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“Na minha visão, não há tempo ruim para inovar”</a:t>
            </a: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Jeff Bezos, CEO da Amazon -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885615" y="1411899"/>
            <a:ext cx="2621765" cy="2636144"/>
          </a:xfrm>
          <a:custGeom>
            <a:avLst/>
            <a:gdLst/>
            <a:ahLst/>
            <a:cxnLst/>
            <a:rect l="l" t="t" r="r" b="b"/>
            <a:pathLst>
              <a:path w="2621765" h="2636144">
                <a:moveTo>
                  <a:pt x="2621764" y="0"/>
                </a:moveTo>
                <a:lnTo>
                  <a:pt x="0" y="0"/>
                </a:lnTo>
                <a:lnTo>
                  <a:pt x="0" y="2636144"/>
                </a:lnTo>
                <a:lnTo>
                  <a:pt x="2621764" y="2636144"/>
                </a:lnTo>
                <a:lnTo>
                  <a:pt x="26217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904904" y="2989006"/>
            <a:ext cx="6990384" cy="6269294"/>
            <a:chOff x="0" y="0"/>
            <a:chExt cx="5932386" cy="53204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32386" cy="5320434"/>
            </a:xfrm>
            <a:custGeom>
              <a:avLst/>
              <a:gdLst/>
              <a:ahLst/>
              <a:cxnLst/>
              <a:rect l="l" t="t" r="r" b="b"/>
              <a:pathLst>
                <a:path w="5932386" h="5320434">
                  <a:moveTo>
                    <a:pt x="5932386" y="522467"/>
                  </a:moveTo>
                  <a:lnTo>
                    <a:pt x="5932386" y="2213300"/>
                  </a:lnTo>
                  <a:cubicBezTo>
                    <a:pt x="5932386" y="2364401"/>
                    <a:pt x="5818795" y="2508052"/>
                    <a:pt x="5622759" y="2608077"/>
                  </a:cubicBezTo>
                  <a:cubicBezTo>
                    <a:pt x="5426722" y="2707037"/>
                    <a:pt x="5313132" y="2850688"/>
                    <a:pt x="5313132" y="3002853"/>
                  </a:cubicBezTo>
                  <a:lnTo>
                    <a:pt x="5313132" y="4797967"/>
                  </a:lnTo>
                  <a:cubicBezTo>
                    <a:pt x="5313132" y="5086334"/>
                    <a:pt x="4910067" y="5320434"/>
                    <a:pt x="4413563" y="5320434"/>
                  </a:cubicBezTo>
                  <a:lnTo>
                    <a:pt x="899568" y="5320434"/>
                  </a:lnTo>
                  <a:cubicBezTo>
                    <a:pt x="403065" y="5320434"/>
                    <a:pt x="0" y="5086334"/>
                    <a:pt x="0" y="4797967"/>
                  </a:cubicBezTo>
                  <a:lnTo>
                    <a:pt x="0" y="522467"/>
                  </a:lnTo>
                  <a:cubicBezTo>
                    <a:pt x="0" y="234099"/>
                    <a:pt x="403065" y="0"/>
                    <a:pt x="899568" y="0"/>
                  </a:cubicBezTo>
                  <a:lnTo>
                    <a:pt x="5034650" y="0"/>
                  </a:lnTo>
                  <a:cubicBezTo>
                    <a:pt x="5531153" y="0"/>
                    <a:pt x="5932386" y="234099"/>
                    <a:pt x="5932386" y="522467"/>
                  </a:cubicBezTo>
                  <a:lnTo>
                    <a:pt x="0" y="0"/>
                  </a:lnTo>
                  <a:cubicBezTo>
                    <a:pt x="0" y="0"/>
                    <a:pt x="5932386" y="522467"/>
                    <a:pt x="5932386" y="522467"/>
                  </a:cubicBezTo>
                  <a:close/>
                </a:path>
              </a:pathLst>
            </a:custGeom>
            <a:blipFill>
              <a:blip r:embed="rId4"/>
              <a:stretch>
                <a:fillRect l="-622" r="-18956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6445554" y="7940228"/>
            <a:ext cx="2621765" cy="2636144"/>
          </a:xfrm>
          <a:custGeom>
            <a:avLst/>
            <a:gdLst/>
            <a:ahLst/>
            <a:cxnLst/>
            <a:rect l="l" t="t" r="r" b="b"/>
            <a:pathLst>
              <a:path w="2621765" h="2636144">
                <a:moveTo>
                  <a:pt x="0" y="0"/>
                </a:moveTo>
                <a:lnTo>
                  <a:pt x="2621764" y="0"/>
                </a:lnTo>
                <a:lnTo>
                  <a:pt x="2621764" y="2636144"/>
                </a:lnTo>
                <a:lnTo>
                  <a:pt x="0" y="2636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83503" y="7940228"/>
            <a:ext cx="2621765" cy="2636144"/>
          </a:xfrm>
          <a:custGeom>
            <a:avLst/>
            <a:gdLst/>
            <a:ahLst/>
            <a:cxnLst/>
            <a:rect l="l" t="t" r="r" b="b"/>
            <a:pathLst>
              <a:path w="2621765" h="2636144">
                <a:moveTo>
                  <a:pt x="0" y="0"/>
                </a:moveTo>
                <a:lnTo>
                  <a:pt x="2621765" y="0"/>
                </a:lnTo>
                <a:lnTo>
                  <a:pt x="2621765" y="2636144"/>
                </a:lnTo>
                <a:lnTo>
                  <a:pt x="0" y="2636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678822" y="7609478"/>
            <a:ext cx="1206435" cy="120643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624599" y="750502"/>
            <a:ext cx="1662550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88205" y="645453"/>
            <a:ext cx="190708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96344" y="752715"/>
            <a:ext cx="1589190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29929" y="750502"/>
            <a:ext cx="2224975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762422" y="764137"/>
            <a:ext cx="142129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11763" y="1867277"/>
            <a:ext cx="7547451" cy="115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468"/>
              </a:lnSpc>
              <a:spcBef>
                <a:spcPct val="0"/>
              </a:spcBef>
            </a:pPr>
            <a:r>
              <a:rPr lang="en-US" sz="6763" spc="-4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que 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36010" y="2865127"/>
            <a:ext cx="8662033" cy="155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2881"/>
              </a:lnSpc>
              <a:spcBef>
                <a:spcPct val="0"/>
              </a:spcBef>
            </a:pPr>
            <a:r>
              <a:rPr lang="en-US" sz="9200" b="1" spc="-5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E-Commerce 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96344" y="6030430"/>
            <a:ext cx="8091053" cy="190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1"/>
              </a:lnSpc>
            </a:pPr>
            <a:r>
              <a:rPr lang="en-US" sz="2543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É uma Plataforma digital de transações comerciais que conecta consumidores e vendedores em um ambiente virtual, otimizando processos de compra e venda com eficiência, segurança e escalabilidade.</a:t>
            </a:r>
          </a:p>
        </p:txBody>
      </p:sp>
      <p:sp>
        <p:nvSpPr>
          <p:cNvPr id="21" name="Freeform 21">
            <a:hlinkClick r:id="rId5" tooltip="https://github.com/Tecnologia-em-Banco-de-Dados-PUC-Minas/eixo5_grupo2_20251/blob/main/projeto/inicio_do_projeto.md"/>
          </p:cNvPr>
          <p:cNvSpPr/>
          <p:nvPr/>
        </p:nvSpPr>
        <p:spPr>
          <a:xfrm>
            <a:off x="736392" y="265143"/>
            <a:ext cx="1168512" cy="1168512"/>
          </a:xfrm>
          <a:custGeom>
            <a:avLst/>
            <a:gdLst/>
            <a:ahLst/>
            <a:cxnLst/>
            <a:rect l="l" t="t" r="r" b="b"/>
            <a:pathLst>
              <a:path w="1168512" h="1168512">
                <a:moveTo>
                  <a:pt x="0" y="0"/>
                </a:moveTo>
                <a:lnTo>
                  <a:pt x="1168512" y="0"/>
                </a:lnTo>
                <a:lnTo>
                  <a:pt x="1168512" y="1168512"/>
                </a:lnTo>
                <a:lnTo>
                  <a:pt x="0" y="11685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31822" y="1433655"/>
            <a:ext cx="768742" cy="2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2"/>
              </a:lnSpc>
            </a:pPr>
            <a:r>
              <a:rPr lang="en-US" sz="1366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0" y="8992780"/>
            <a:ext cx="1167059" cy="1263632"/>
            <a:chOff x="0" y="0"/>
            <a:chExt cx="1556078" cy="168484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56078" cy="1342556"/>
            </a:xfrm>
            <a:custGeom>
              <a:avLst/>
              <a:gdLst/>
              <a:ahLst/>
              <a:cxnLst/>
              <a:rect l="l" t="t" r="r" b="b"/>
              <a:pathLst>
                <a:path w="1556078" h="1342556">
                  <a:moveTo>
                    <a:pt x="0" y="0"/>
                  </a:moveTo>
                  <a:lnTo>
                    <a:pt x="1556078" y="0"/>
                  </a:lnTo>
                  <a:lnTo>
                    <a:pt x="1556078" y="1342556"/>
                  </a:lnTo>
                  <a:lnTo>
                    <a:pt x="0" y="1342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91758" y="1322883"/>
              <a:ext cx="1372563" cy="361960"/>
            </a:xfrm>
            <a:custGeom>
              <a:avLst/>
              <a:gdLst/>
              <a:ahLst/>
              <a:cxnLst/>
              <a:rect l="l" t="t" r="r" b="b"/>
              <a:pathLst>
                <a:path w="1372563" h="361960">
                  <a:moveTo>
                    <a:pt x="0" y="0"/>
                  </a:moveTo>
                  <a:lnTo>
                    <a:pt x="1372563" y="0"/>
                  </a:lnTo>
                  <a:lnTo>
                    <a:pt x="1372563" y="361959"/>
                  </a:lnTo>
                  <a:lnTo>
                    <a:pt x="0" y="361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337542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87067" y="9258300"/>
            <a:ext cx="1919429" cy="724175"/>
            <a:chOff x="0" y="0"/>
            <a:chExt cx="505529" cy="1907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529" cy="190729"/>
            </a:xfrm>
            <a:custGeom>
              <a:avLst/>
              <a:gdLst/>
              <a:ahLst/>
              <a:cxnLst/>
              <a:rect l="l" t="t" r="r" b="b"/>
              <a:pathLst>
                <a:path w="505529" h="190729">
                  <a:moveTo>
                    <a:pt x="95365" y="0"/>
                  </a:moveTo>
                  <a:lnTo>
                    <a:pt x="410164" y="0"/>
                  </a:lnTo>
                  <a:cubicBezTo>
                    <a:pt x="462833" y="0"/>
                    <a:pt x="505529" y="42696"/>
                    <a:pt x="505529" y="95365"/>
                  </a:cubicBezTo>
                  <a:lnTo>
                    <a:pt x="505529" y="95365"/>
                  </a:lnTo>
                  <a:cubicBezTo>
                    <a:pt x="505529" y="148033"/>
                    <a:pt x="462833" y="190729"/>
                    <a:pt x="410164" y="190729"/>
                  </a:cubicBezTo>
                  <a:lnTo>
                    <a:pt x="95365" y="190729"/>
                  </a:lnTo>
                  <a:cubicBezTo>
                    <a:pt x="42696" y="190729"/>
                    <a:pt x="0" y="148033"/>
                    <a:pt x="0" y="95365"/>
                  </a:cubicBezTo>
                  <a:lnTo>
                    <a:pt x="0" y="95365"/>
                  </a:lnTo>
                  <a:cubicBezTo>
                    <a:pt x="0" y="42696"/>
                    <a:pt x="42696" y="0"/>
                    <a:pt x="9536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5529" cy="228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 spc="3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Know More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5408416" y="6721446"/>
            <a:ext cx="3546105" cy="3565554"/>
          </a:xfrm>
          <a:custGeom>
            <a:avLst/>
            <a:gdLst/>
            <a:ahLst/>
            <a:cxnLst/>
            <a:rect l="l" t="t" r="r" b="b"/>
            <a:pathLst>
              <a:path w="3546105" h="3565554">
                <a:moveTo>
                  <a:pt x="0" y="0"/>
                </a:moveTo>
                <a:lnTo>
                  <a:pt x="3546105" y="0"/>
                </a:lnTo>
                <a:lnTo>
                  <a:pt x="3546105" y="3565554"/>
                </a:lnTo>
                <a:lnTo>
                  <a:pt x="0" y="356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160386" y="6721446"/>
            <a:ext cx="3546105" cy="3565554"/>
          </a:xfrm>
          <a:custGeom>
            <a:avLst/>
            <a:gdLst/>
            <a:ahLst/>
            <a:cxnLst/>
            <a:rect l="l" t="t" r="r" b="b"/>
            <a:pathLst>
              <a:path w="3546105" h="3565554">
                <a:moveTo>
                  <a:pt x="0" y="0"/>
                </a:moveTo>
                <a:lnTo>
                  <a:pt x="3546105" y="0"/>
                </a:lnTo>
                <a:lnTo>
                  <a:pt x="3546105" y="3565554"/>
                </a:lnTo>
                <a:lnTo>
                  <a:pt x="0" y="356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8992780"/>
            <a:ext cx="1167059" cy="1263632"/>
            <a:chOff x="0" y="0"/>
            <a:chExt cx="1556078" cy="16848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56078" cy="1342556"/>
            </a:xfrm>
            <a:custGeom>
              <a:avLst/>
              <a:gdLst/>
              <a:ahLst/>
              <a:cxnLst/>
              <a:rect l="l" t="t" r="r" b="b"/>
              <a:pathLst>
                <a:path w="1556078" h="1342556">
                  <a:moveTo>
                    <a:pt x="0" y="0"/>
                  </a:moveTo>
                  <a:lnTo>
                    <a:pt x="1556078" y="0"/>
                  </a:lnTo>
                  <a:lnTo>
                    <a:pt x="1556078" y="1342556"/>
                  </a:lnTo>
                  <a:lnTo>
                    <a:pt x="0" y="1342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91758" y="1322883"/>
              <a:ext cx="1372563" cy="361960"/>
            </a:xfrm>
            <a:custGeom>
              <a:avLst/>
              <a:gdLst/>
              <a:ahLst/>
              <a:cxnLst/>
              <a:rect l="l" t="t" r="r" b="b"/>
              <a:pathLst>
                <a:path w="1372563" h="361960">
                  <a:moveTo>
                    <a:pt x="0" y="0"/>
                  </a:moveTo>
                  <a:lnTo>
                    <a:pt x="1372563" y="0"/>
                  </a:lnTo>
                  <a:lnTo>
                    <a:pt x="1372563" y="361959"/>
                  </a:lnTo>
                  <a:lnTo>
                    <a:pt x="0" y="361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37542"/>
              </a:stretch>
            </a:blipFill>
          </p:spPr>
        </p:sp>
      </p:grpSp>
      <p:sp>
        <p:nvSpPr>
          <p:cNvPr id="13" name="Freeform 13">
            <a:hlinkClick r:id="rId6" tooltip="https://github.com/Tecnologia-em-Banco-de-Dados-PUC-Minas/eixo5_grupo2_20251/blob/main/README.md"/>
          </p:cNvPr>
          <p:cNvSpPr/>
          <p:nvPr/>
        </p:nvSpPr>
        <p:spPr>
          <a:xfrm>
            <a:off x="736392" y="265143"/>
            <a:ext cx="1168512" cy="1168512"/>
          </a:xfrm>
          <a:custGeom>
            <a:avLst/>
            <a:gdLst/>
            <a:ahLst/>
            <a:cxnLst/>
            <a:rect l="l" t="t" r="r" b="b"/>
            <a:pathLst>
              <a:path w="1168512" h="1168512">
                <a:moveTo>
                  <a:pt x="0" y="0"/>
                </a:moveTo>
                <a:lnTo>
                  <a:pt x="1168512" y="0"/>
                </a:lnTo>
                <a:lnTo>
                  <a:pt x="1168512" y="1168512"/>
                </a:lnTo>
                <a:lnTo>
                  <a:pt x="0" y="11685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0849761" y="2073609"/>
            <a:ext cx="6583021" cy="6128792"/>
            <a:chOff x="0" y="0"/>
            <a:chExt cx="6350000" cy="5911850"/>
          </a:xfrm>
        </p:grpSpPr>
        <p:sp>
          <p:nvSpPr>
            <p:cNvPr id="15" name="Freeform 15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8"/>
              <a:stretch>
                <a:fillRect t="-37725" b="-23452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0010570" y="4074088"/>
            <a:ext cx="1678381" cy="167838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818146" y="6721446"/>
            <a:ext cx="7128636" cy="2359695"/>
            <a:chOff x="0" y="0"/>
            <a:chExt cx="9504847" cy="3146261"/>
          </a:xfrm>
        </p:grpSpPr>
        <p:grpSp>
          <p:nvGrpSpPr>
            <p:cNvPr id="20" name="Group 20"/>
            <p:cNvGrpSpPr/>
            <p:nvPr/>
          </p:nvGrpSpPr>
          <p:grpSpPr>
            <a:xfrm>
              <a:off x="78957" y="642220"/>
              <a:ext cx="8926497" cy="1868804"/>
              <a:chOff x="0" y="0"/>
              <a:chExt cx="2156055" cy="45138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156055" cy="451380"/>
              </a:xfrm>
              <a:custGeom>
                <a:avLst/>
                <a:gdLst/>
                <a:ahLst/>
                <a:cxnLst/>
                <a:rect l="l" t="t" r="r" b="b"/>
                <a:pathLst>
                  <a:path w="2156055" h="451380">
                    <a:moveTo>
                      <a:pt x="42557" y="0"/>
                    </a:moveTo>
                    <a:lnTo>
                      <a:pt x="2113498" y="0"/>
                    </a:lnTo>
                    <a:cubicBezTo>
                      <a:pt x="2124785" y="0"/>
                      <a:pt x="2135610" y="4484"/>
                      <a:pt x="2143591" y="12465"/>
                    </a:cubicBezTo>
                    <a:cubicBezTo>
                      <a:pt x="2151572" y="20446"/>
                      <a:pt x="2156055" y="31270"/>
                      <a:pt x="2156055" y="42557"/>
                    </a:cubicBezTo>
                    <a:lnTo>
                      <a:pt x="2156055" y="408823"/>
                    </a:lnTo>
                    <a:cubicBezTo>
                      <a:pt x="2156055" y="420110"/>
                      <a:pt x="2151572" y="430934"/>
                      <a:pt x="2143591" y="438916"/>
                    </a:cubicBezTo>
                    <a:cubicBezTo>
                      <a:pt x="2135610" y="446897"/>
                      <a:pt x="2124785" y="451380"/>
                      <a:pt x="2113498" y="451380"/>
                    </a:cubicBezTo>
                    <a:lnTo>
                      <a:pt x="42557" y="451380"/>
                    </a:lnTo>
                    <a:cubicBezTo>
                      <a:pt x="31270" y="451380"/>
                      <a:pt x="20446" y="446897"/>
                      <a:pt x="12465" y="438916"/>
                    </a:cubicBezTo>
                    <a:cubicBezTo>
                      <a:pt x="4484" y="430934"/>
                      <a:pt x="0" y="420110"/>
                      <a:pt x="0" y="408823"/>
                    </a:cubicBezTo>
                    <a:lnTo>
                      <a:pt x="0" y="42557"/>
                    </a:lnTo>
                    <a:cubicBezTo>
                      <a:pt x="0" y="31270"/>
                      <a:pt x="4484" y="20446"/>
                      <a:pt x="12465" y="12465"/>
                    </a:cubicBezTo>
                    <a:cubicBezTo>
                      <a:pt x="20446" y="4484"/>
                      <a:pt x="31270" y="0"/>
                      <a:pt x="4255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2156055" cy="4894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1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6175965" y="704538"/>
              <a:ext cx="3328882" cy="1874371"/>
            </a:xfrm>
            <a:custGeom>
              <a:avLst/>
              <a:gdLst/>
              <a:ahLst/>
              <a:cxnLst/>
              <a:rect l="l" t="t" r="r" b="b"/>
              <a:pathLst>
                <a:path w="3328882" h="1874371">
                  <a:moveTo>
                    <a:pt x="0" y="0"/>
                  </a:moveTo>
                  <a:lnTo>
                    <a:pt x="3328882" y="0"/>
                  </a:lnTo>
                  <a:lnTo>
                    <a:pt x="3328882" y="1874371"/>
                  </a:lnTo>
                  <a:lnTo>
                    <a:pt x="0" y="1874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0" y="642220"/>
              <a:ext cx="3849137" cy="2167307"/>
            </a:xfrm>
            <a:custGeom>
              <a:avLst/>
              <a:gdLst/>
              <a:ahLst/>
              <a:cxnLst/>
              <a:rect l="l" t="t" r="r" b="b"/>
              <a:pathLst>
                <a:path w="3849137" h="2167307">
                  <a:moveTo>
                    <a:pt x="0" y="0"/>
                  </a:moveTo>
                  <a:lnTo>
                    <a:pt x="3849137" y="0"/>
                  </a:lnTo>
                  <a:lnTo>
                    <a:pt x="3849137" y="2167308"/>
                  </a:lnTo>
                  <a:lnTo>
                    <a:pt x="0" y="2167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3549873" y="305487"/>
              <a:ext cx="2840773" cy="2840773"/>
            </a:xfrm>
            <a:custGeom>
              <a:avLst/>
              <a:gdLst/>
              <a:ahLst/>
              <a:cxnLst/>
              <a:rect l="l" t="t" r="r" b="b"/>
              <a:pathLst>
                <a:path w="2840773" h="2840773">
                  <a:moveTo>
                    <a:pt x="0" y="0"/>
                  </a:moveTo>
                  <a:lnTo>
                    <a:pt x="2840773" y="0"/>
                  </a:lnTo>
                  <a:lnTo>
                    <a:pt x="2840773" y="2840774"/>
                  </a:lnTo>
                  <a:lnTo>
                    <a:pt x="0" y="2840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744131" y="0"/>
              <a:ext cx="5550497" cy="958722"/>
            </a:xfrm>
            <a:custGeom>
              <a:avLst/>
              <a:gdLst/>
              <a:ahLst/>
              <a:cxnLst/>
              <a:rect l="l" t="t" r="r" b="b"/>
              <a:pathLst>
                <a:path w="5550497" h="958722">
                  <a:moveTo>
                    <a:pt x="0" y="0"/>
                  </a:moveTo>
                  <a:lnTo>
                    <a:pt x="5550497" y="0"/>
                  </a:lnTo>
                  <a:lnTo>
                    <a:pt x="5550497" y="958722"/>
                  </a:lnTo>
                  <a:lnTo>
                    <a:pt x="0" y="958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1904904" y="1907543"/>
            <a:ext cx="8430373" cy="165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3635"/>
              </a:lnSpc>
              <a:spcBef>
                <a:spcPct val="0"/>
              </a:spcBef>
            </a:pPr>
            <a:r>
              <a:rPr lang="en-US" sz="9739" b="1" spc="-59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Introdução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24599" y="750502"/>
            <a:ext cx="1662550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888721" y="645453"/>
            <a:ext cx="190708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596344" y="752715"/>
            <a:ext cx="1589190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529929" y="750502"/>
            <a:ext cx="2224975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762422" y="764137"/>
            <a:ext cx="142129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65564" y="4431613"/>
            <a:ext cx="7178436" cy="116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44"/>
              </a:lnSpc>
            </a:pPr>
            <a:r>
              <a:rPr lang="en-US" sz="2580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cenário competitivo do e-commerce, as avaliações dos clientes são cruciais para medir satisfação e impulsionar vendas.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31822" y="1433655"/>
            <a:ext cx="768742" cy="2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2"/>
              </a:lnSpc>
            </a:pPr>
            <a:r>
              <a:rPr lang="en-US" sz="1366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5135398" y="6442613"/>
            <a:ext cx="3823418" cy="3844387"/>
          </a:xfrm>
          <a:custGeom>
            <a:avLst/>
            <a:gdLst/>
            <a:ahLst/>
            <a:cxnLst/>
            <a:rect l="l" t="t" r="r" b="b"/>
            <a:pathLst>
              <a:path w="3823418" h="3844387">
                <a:moveTo>
                  <a:pt x="3823418" y="0"/>
                </a:moveTo>
                <a:lnTo>
                  <a:pt x="0" y="0"/>
                </a:lnTo>
                <a:lnTo>
                  <a:pt x="0" y="3844387"/>
                </a:lnTo>
                <a:lnTo>
                  <a:pt x="3823418" y="3844387"/>
                </a:lnTo>
                <a:lnTo>
                  <a:pt x="38234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2566028" y="6442613"/>
            <a:ext cx="3823418" cy="3844387"/>
          </a:xfrm>
          <a:custGeom>
            <a:avLst/>
            <a:gdLst/>
            <a:ahLst/>
            <a:cxnLst/>
            <a:rect l="l" t="t" r="r" b="b"/>
            <a:pathLst>
              <a:path w="3823418" h="3844387">
                <a:moveTo>
                  <a:pt x="3823418" y="0"/>
                </a:moveTo>
                <a:lnTo>
                  <a:pt x="0" y="0"/>
                </a:lnTo>
                <a:lnTo>
                  <a:pt x="0" y="3844387"/>
                </a:lnTo>
                <a:lnTo>
                  <a:pt x="3823418" y="3844387"/>
                </a:lnTo>
                <a:lnTo>
                  <a:pt x="38234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8992780"/>
            <a:ext cx="1167059" cy="1263632"/>
            <a:chOff x="0" y="0"/>
            <a:chExt cx="1556078" cy="16848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56078" cy="1342556"/>
            </a:xfrm>
            <a:custGeom>
              <a:avLst/>
              <a:gdLst/>
              <a:ahLst/>
              <a:cxnLst/>
              <a:rect l="l" t="t" r="r" b="b"/>
              <a:pathLst>
                <a:path w="1556078" h="1342556">
                  <a:moveTo>
                    <a:pt x="0" y="0"/>
                  </a:moveTo>
                  <a:lnTo>
                    <a:pt x="1556078" y="0"/>
                  </a:lnTo>
                  <a:lnTo>
                    <a:pt x="1556078" y="1342556"/>
                  </a:lnTo>
                  <a:lnTo>
                    <a:pt x="0" y="1342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758" y="1322883"/>
              <a:ext cx="1372563" cy="361960"/>
            </a:xfrm>
            <a:custGeom>
              <a:avLst/>
              <a:gdLst/>
              <a:ahLst/>
              <a:cxnLst/>
              <a:rect l="l" t="t" r="r" b="b"/>
              <a:pathLst>
                <a:path w="1372563" h="361960">
                  <a:moveTo>
                    <a:pt x="0" y="0"/>
                  </a:moveTo>
                  <a:lnTo>
                    <a:pt x="1372563" y="0"/>
                  </a:lnTo>
                  <a:lnTo>
                    <a:pt x="1372563" y="361959"/>
                  </a:lnTo>
                  <a:lnTo>
                    <a:pt x="0" y="361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37542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024598" y="1963717"/>
            <a:ext cx="3614000" cy="7276511"/>
            <a:chOff x="0" y="0"/>
            <a:chExt cx="9461500" cy="19050000"/>
          </a:xfrm>
        </p:grpSpPr>
        <p:sp>
          <p:nvSpPr>
            <p:cNvPr id="11" name="Freeform 11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6"/>
              <a:stretch>
                <a:fillRect l="-112977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7"/>
              <a:stretch>
                <a:fillRect l="-83" r="-83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5647817" y="1637150"/>
            <a:ext cx="1207432" cy="120743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13928" y="2054840"/>
            <a:ext cx="6982091" cy="165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3579"/>
              </a:lnSpc>
              <a:spcBef>
                <a:spcPct val="0"/>
              </a:spcBef>
            </a:pPr>
            <a:r>
              <a:rPr lang="en-US" sz="9699" b="1" spc="-59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648" y="4515621"/>
            <a:ext cx="11926563" cy="283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0614" lvl="1" indent="-255307" algn="just">
              <a:lnSpc>
                <a:spcPts val="2790"/>
              </a:lnSpc>
              <a:buFont typeface="Arial"/>
              <a:buChar char="•"/>
            </a:pPr>
            <a:r>
              <a:rPr lang="en-US" sz="2365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Volume excessivo de comentários torna a análise manual ineficiente.</a:t>
            </a:r>
          </a:p>
          <a:p>
            <a:pPr algn="just">
              <a:lnSpc>
                <a:spcPts val="2790"/>
              </a:lnSpc>
            </a:pPr>
            <a:endParaRPr lang="en-US" sz="2365" spc="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0614" lvl="1" indent="-255307" algn="just">
              <a:lnSpc>
                <a:spcPts val="2790"/>
              </a:lnSpc>
              <a:buFont typeface="Arial"/>
              <a:buChar char="•"/>
            </a:pPr>
            <a:r>
              <a:rPr lang="en-US" sz="2365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Dificuldade em identificar feedbacks negativos rapidamente.</a:t>
            </a:r>
          </a:p>
          <a:p>
            <a:pPr algn="just">
              <a:lnSpc>
                <a:spcPts val="2790"/>
              </a:lnSpc>
            </a:pPr>
            <a:endParaRPr lang="en-US" sz="2365" spc="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0614" lvl="1" indent="-255307" algn="just">
              <a:lnSpc>
                <a:spcPts val="2790"/>
              </a:lnSpc>
              <a:buFont typeface="Arial"/>
              <a:buChar char="•"/>
            </a:pPr>
            <a:r>
              <a:rPr lang="en-US" sz="2365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Oportunidades perdidas de melhoria em produtos/serviços.</a:t>
            </a:r>
          </a:p>
          <a:p>
            <a:pPr algn="just">
              <a:lnSpc>
                <a:spcPts val="2790"/>
              </a:lnSpc>
            </a:pPr>
            <a:endParaRPr lang="en-US" sz="2365" spc="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0614" lvl="1" indent="-255307" algn="just">
              <a:lnSpc>
                <a:spcPts val="2790"/>
              </a:lnSpc>
              <a:buFont typeface="Arial"/>
              <a:buChar char="•"/>
            </a:pPr>
            <a:r>
              <a:rPr lang="en-US" sz="2365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Impacto negativo na reputação da marca e vendas.</a:t>
            </a:r>
          </a:p>
          <a:p>
            <a:pPr algn="just">
              <a:lnSpc>
                <a:spcPts val="2790"/>
              </a:lnSpc>
            </a:pPr>
            <a:endParaRPr lang="en-US" sz="2365" spc="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624599" y="750502"/>
            <a:ext cx="1662550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88205" y="665396"/>
            <a:ext cx="190708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96344" y="752715"/>
            <a:ext cx="1589190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29929" y="750502"/>
            <a:ext cx="2224975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762422" y="764137"/>
            <a:ext cx="142129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03</a:t>
            </a:r>
          </a:p>
        </p:txBody>
      </p:sp>
      <p:sp>
        <p:nvSpPr>
          <p:cNvPr id="23" name="Freeform 23">
            <a:hlinkClick r:id="rId8" tooltip="https://github.com/Tecnologia-em-Banco-de-Dados-PUC-Minas/eixo5_grupo2_20251/blob/main/projeto/inicio_do_projeto.md"/>
          </p:cNvPr>
          <p:cNvSpPr/>
          <p:nvPr/>
        </p:nvSpPr>
        <p:spPr>
          <a:xfrm>
            <a:off x="736392" y="265143"/>
            <a:ext cx="1168512" cy="1168512"/>
          </a:xfrm>
          <a:custGeom>
            <a:avLst/>
            <a:gdLst/>
            <a:ahLst/>
            <a:cxnLst/>
            <a:rect l="l" t="t" r="r" b="b"/>
            <a:pathLst>
              <a:path w="1168512" h="1168512">
                <a:moveTo>
                  <a:pt x="0" y="0"/>
                </a:moveTo>
                <a:lnTo>
                  <a:pt x="1168512" y="0"/>
                </a:lnTo>
                <a:lnTo>
                  <a:pt x="1168512" y="1168512"/>
                </a:lnTo>
                <a:lnTo>
                  <a:pt x="0" y="11685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31822" y="1433655"/>
            <a:ext cx="768742" cy="2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2"/>
              </a:lnSpc>
            </a:pPr>
            <a:r>
              <a:rPr lang="en-US" sz="1366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37097" y="1872138"/>
            <a:ext cx="12213806" cy="3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35"/>
              </a:lnSpc>
            </a:pPr>
            <a:r>
              <a:rPr lang="en-US" sz="9739" b="1" spc="-59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 do Projeto</a:t>
            </a:r>
          </a:p>
          <a:p>
            <a:pPr marL="0" lvl="0" indent="0" algn="ctr">
              <a:lnSpc>
                <a:spcPts val="13635"/>
              </a:lnSpc>
              <a:spcBef>
                <a:spcPct val="0"/>
              </a:spcBef>
            </a:pPr>
            <a:endParaRPr lang="en-US" sz="9739" b="1" spc="-594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8184285" y="9258300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 spc="3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Know More</a:t>
              </a:r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631474" y="2049846"/>
            <a:ext cx="1985606" cy="1996496"/>
          </a:xfrm>
          <a:custGeom>
            <a:avLst/>
            <a:gdLst/>
            <a:ahLst/>
            <a:cxnLst/>
            <a:rect l="l" t="t" r="r" b="b"/>
            <a:pathLst>
              <a:path w="1985606" h="1996496">
                <a:moveTo>
                  <a:pt x="1985606" y="0"/>
                </a:moveTo>
                <a:lnTo>
                  <a:pt x="0" y="0"/>
                </a:lnTo>
                <a:lnTo>
                  <a:pt x="0" y="1996496"/>
                </a:lnTo>
                <a:lnTo>
                  <a:pt x="1985606" y="1996496"/>
                </a:lnTo>
                <a:lnTo>
                  <a:pt x="19856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-627288" y="2049846"/>
            <a:ext cx="1985606" cy="1996496"/>
          </a:xfrm>
          <a:custGeom>
            <a:avLst/>
            <a:gdLst/>
            <a:ahLst/>
            <a:cxnLst/>
            <a:rect l="l" t="t" r="r" b="b"/>
            <a:pathLst>
              <a:path w="1985606" h="1996496">
                <a:moveTo>
                  <a:pt x="1985607" y="0"/>
                </a:moveTo>
                <a:lnTo>
                  <a:pt x="0" y="0"/>
                </a:lnTo>
                <a:lnTo>
                  <a:pt x="0" y="1996496"/>
                </a:lnTo>
                <a:lnTo>
                  <a:pt x="1985607" y="1996496"/>
                </a:lnTo>
                <a:lnTo>
                  <a:pt x="19856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2278994" y="7994532"/>
            <a:ext cx="1985606" cy="1996496"/>
          </a:xfrm>
          <a:custGeom>
            <a:avLst/>
            <a:gdLst/>
            <a:ahLst/>
            <a:cxnLst/>
            <a:rect l="l" t="t" r="r" b="b"/>
            <a:pathLst>
              <a:path w="1985606" h="1996496">
                <a:moveTo>
                  <a:pt x="1985606" y="0"/>
                </a:moveTo>
                <a:lnTo>
                  <a:pt x="0" y="0"/>
                </a:lnTo>
                <a:lnTo>
                  <a:pt x="0" y="1996496"/>
                </a:lnTo>
                <a:lnTo>
                  <a:pt x="1985606" y="1996496"/>
                </a:lnTo>
                <a:lnTo>
                  <a:pt x="19856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1020232" y="7994532"/>
            <a:ext cx="1985606" cy="1996496"/>
          </a:xfrm>
          <a:custGeom>
            <a:avLst/>
            <a:gdLst/>
            <a:ahLst/>
            <a:cxnLst/>
            <a:rect l="l" t="t" r="r" b="b"/>
            <a:pathLst>
              <a:path w="1985606" h="1996496">
                <a:moveTo>
                  <a:pt x="1985606" y="0"/>
                </a:moveTo>
                <a:lnTo>
                  <a:pt x="0" y="0"/>
                </a:lnTo>
                <a:lnTo>
                  <a:pt x="0" y="1996496"/>
                </a:lnTo>
                <a:lnTo>
                  <a:pt x="1985606" y="1996496"/>
                </a:lnTo>
                <a:lnTo>
                  <a:pt x="19856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0" y="8992780"/>
            <a:ext cx="1167059" cy="1263632"/>
            <a:chOff x="0" y="0"/>
            <a:chExt cx="1556078" cy="16848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56078" cy="1342556"/>
            </a:xfrm>
            <a:custGeom>
              <a:avLst/>
              <a:gdLst/>
              <a:ahLst/>
              <a:cxnLst/>
              <a:rect l="l" t="t" r="r" b="b"/>
              <a:pathLst>
                <a:path w="1556078" h="1342556">
                  <a:moveTo>
                    <a:pt x="0" y="0"/>
                  </a:moveTo>
                  <a:lnTo>
                    <a:pt x="1556078" y="0"/>
                  </a:lnTo>
                  <a:lnTo>
                    <a:pt x="1556078" y="1342556"/>
                  </a:lnTo>
                  <a:lnTo>
                    <a:pt x="0" y="1342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91758" y="1322883"/>
              <a:ext cx="1372563" cy="361960"/>
            </a:xfrm>
            <a:custGeom>
              <a:avLst/>
              <a:gdLst/>
              <a:ahLst/>
              <a:cxnLst/>
              <a:rect l="l" t="t" r="r" b="b"/>
              <a:pathLst>
                <a:path w="1372563" h="361960">
                  <a:moveTo>
                    <a:pt x="0" y="0"/>
                  </a:moveTo>
                  <a:lnTo>
                    <a:pt x="1372563" y="0"/>
                  </a:lnTo>
                  <a:lnTo>
                    <a:pt x="1372563" y="361959"/>
                  </a:lnTo>
                  <a:lnTo>
                    <a:pt x="0" y="361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37542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4624599" y="750502"/>
            <a:ext cx="1662550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88721" y="752715"/>
            <a:ext cx="1907082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96344" y="658427"/>
            <a:ext cx="1907082" cy="513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71"/>
              </a:lnSpc>
              <a:spcBef>
                <a:spcPct val="0"/>
              </a:spcBef>
            </a:pPr>
            <a:r>
              <a:rPr lang="en-US" sz="3051" b="1" spc="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29929" y="750502"/>
            <a:ext cx="2224975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762422" y="764137"/>
            <a:ext cx="142129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5218" y="4836917"/>
            <a:ext cx="10221210" cy="3784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352" lvl="1" indent="-273176" algn="l">
              <a:lnSpc>
                <a:spcPts val="2986"/>
              </a:lnSpc>
              <a:buFont typeface="Arial"/>
              <a:buChar char="•"/>
            </a:pPr>
            <a:r>
              <a:rPr lang="en-US" sz="2530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Uso de dados públicos e fictícios da Olist disponíveis no Kaggle.</a:t>
            </a:r>
          </a:p>
          <a:p>
            <a:pPr algn="l">
              <a:lnSpc>
                <a:spcPts val="2986"/>
              </a:lnSpc>
            </a:pPr>
            <a:endParaRPr lang="en-US" sz="2530" spc="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46352" lvl="1" indent="-273176" algn="l">
              <a:lnSpc>
                <a:spcPts val="2986"/>
              </a:lnSpc>
              <a:buFont typeface="Arial"/>
              <a:buChar char="•"/>
            </a:pPr>
            <a:r>
              <a:rPr lang="en-US" sz="2530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Comentários variados de diferentes e-commerces brasileiros.</a:t>
            </a:r>
          </a:p>
          <a:p>
            <a:pPr algn="l">
              <a:lnSpc>
                <a:spcPts val="2986"/>
              </a:lnSpc>
            </a:pPr>
            <a:endParaRPr lang="en-US" sz="2530" spc="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46352" lvl="1" indent="-273176" algn="l">
              <a:lnSpc>
                <a:spcPts val="2986"/>
              </a:lnSpc>
              <a:buFont typeface="Arial"/>
              <a:buChar char="•"/>
            </a:pPr>
            <a:r>
              <a:rPr lang="en-US" sz="2530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Simulação realista para treinar, testar e validar modelos de ML.</a:t>
            </a:r>
          </a:p>
          <a:p>
            <a:pPr algn="ctr">
              <a:lnSpc>
                <a:spcPts val="2986"/>
              </a:lnSpc>
            </a:pPr>
            <a:endParaRPr lang="en-US" sz="2530" spc="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986"/>
              </a:lnSpc>
            </a:pPr>
            <a:endParaRPr lang="en-US" sz="2530" spc="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1257654" y="3767283"/>
            <a:ext cx="6175128" cy="5749044"/>
            <a:chOff x="0" y="0"/>
            <a:chExt cx="6350000" cy="5911850"/>
          </a:xfrm>
        </p:grpSpPr>
        <p:sp>
          <p:nvSpPr>
            <p:cNvPr id="23" name="Freeform 23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6"/>
              <a:stretch>
                <a:fillRect t="-9965" b="-4425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6322580" y="4046342"/>
            <a:ext cx="1207432" cy="120743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27" name="Freeform 27">
            <a:hlinkClick r:id="rId7" tooltip="https://github.com/Tecnologia-em-Banco-de-Dados-PUC-Minas/eixo5_grupo2_20251/blob/main/projeto/inicio_do_projeto.md"/>
          </p:cNvPr>
          <p:cNvSpPr/>
          <p:nvPr/>
        </p:nvSpPr>
        <p:spPr>
          <a:xfrm>
            <a:off x="736392" y="265143"/>
            <a:ext cx="1168512" cy="1168512"/>
          </a:xfrm>
          <a:custGeom>
            <a:avLst/>
            <a:gdLst/>
            <a:ahLst/>
            <a:cxnLst/>
            <a:rect l="l" t="t" r="r" b="b"/>
            <a:pathLst>
              <a:path w="1168512" h="1168512">
                <a:moveTo>
                  <a:pt x="0" y="0"/>
                </a:moveTo>
                <a:lnTo>
                  <a:pt x="1168512" y="0"/>
                </a:lnTo>
                <a:lnTo>
                  <a:pt x="1168512" y="1168512"/>
                </a:lnTo>
                <a:lnTo>
                  <a:pt x="0" y="11685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031822" y="1433655"/>
            <a:ext cx="768742" cy="2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2"/>
              </a:lnSpc>
            </a:pPr>
            <a:r>
              <a:rPr lang="en-US" sz="1366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5830406" y="2049846"/>
            <a:ext cx="2228153" cy="2240373"/>
          </a:xfrm>
          <a:custGeom>
            <a:avLst/>
            <a:gdLst/>
            <a:ahLst/>
            <a:cxnLst/>
            <a:rect l="l" t="t" r="r" b="b"/>
            <a:pathLst>
              <a:path w="2228153" h="2240373">
                <a:moveTo>
                  <a:pt x="2228153" y="0"/>
                </a:moveTo>
                <a:lnTo>
                  <a:pt x="0" y="0"/>
                </a:lnTo>
                <a:lnTo>
                  <a:pt x="0" y="2240373"/>
                </a:lnTo>
                <a:lnTo>
                  <a:pt x="2228153" y="2240373"/>
                </a:lnTo>
                <a:lnTo>
                  <a:pt x="222815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417883" y="2049846"/>
            <a:ext cx="2228153" cy="2240373"/>
          </a:xfrm>
          <a:custGeom>
            <a:avLst/>
            <a:gdLst/>
            <a:ahLst/>
            <a:cxnLst/>
            <a:rect l="l" t="t" r="r" b="b"/>
            <a:pathLst>
              <a:path w="2228153" h="2240373">
                <a:moveTo>
                  <a:pt x="2228153" y="0"/>
                </a:moveTo>
                <a:lnTo>
                  <a:pt x="0" y="0"/>
                </a:lnTo>
                <a:lnTo>
                  <a:pt x="0" y="2240373"/>
                </a:lnTo>
                <a:lnTo>
                  <a:pt x="2228153" y="2240373"/>
                </a:lnTo>
                <a:lnTo>
                  <a:pt x="222815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883431" y="4290219"/>
            <a:ext cx="6175128" cy="5749044"/>
            <a:chOff x="0" y="0"/>
            <a:chExt cx="6350000" cy="5911850"/>
          </a:xfrm>
        </p:grpSpPr>
        <p:sp>
          <p:nvSpPr>
            <p:cNvPr id="8" name="Freeform 8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/>
              <a:stretch>
                <a:fillRect r="-39517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flipH="1">
            <a:off x="640152" y="6371463"/>
            <a:ext cx="2175010" cy="2186939"/>
          </a:xfrm>
          <a:custGeom>
            <a:avLst/>
            <a:gdLst/>
            <a:ahLst/>
            <a:cxnLst/>
            <a:rect l="l" t="t" r="r" b="b"/>
            <a:pathLst>
              <a:path w="2175010" h="2186939">
                <a:moveTo>
                  <a:pt x="2175010" y="0"/>
                </a:moveTo>
                <a:lnTo>
                  <a:pt x="0" y="0"/>
                </a:lnTo>
                <a:lnTo>
                  <a:pt x="0" y="2186939"/>
                </a:lnTo>
                <a:lnTo>
                  <a:pt x="2175010" y="2186939"/>
                </a:lnTo>
                <a:lnTo>
                  <a:pt x="21750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-738681" y="6371463"/>
            <a:ext cx="2175010" cy="2186939"/>
          </a:xfrm>
          <a:custGeom>
            <a:avLst/>
            <a:gdLst/>
            <a:ahLst/>
            <a:cxnLst/>
            <a:rect l="l" t="t" r="r" b="b"/>
            <a:pathLst>
              <a:path w="2175010" h="2186939">
                <a:moveTo>
                  <a:pt x="2175010" y="0"/>
                </a:moveTo>
                <a:lnTo>
                  <a:pt x="0" y="0"/>
                </a:lnTo>
                <a:lnTo>
                  <a:pt x="0" y="2186939"/>
                </a:lnTo>
                <a:lnTo>
                  <a:pt x="2175010" y="2186939"/>
                </a:lnTo>
                <a:lnTo>
                  <a:pt x="21750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1984793" y="7679954"/>
            <a:ext cx="1207432" cy="120743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9023368"/>
            <a:ext cx="1167059" cy="1263632"/>
            <a:chOff x="0" y="0"/>
            <a:chExt cx="1556078" cy="16848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56078" cy="1342556"/>
            </a:xfrm>
            <a:custGeom>
              <a:avLst/>
              <a:gdLst/>
              <a:ahLst/>
              <a:cxnLst/>
              <a:rect l="l" t="t" r="r" b="b"/>
              <a:pathLst>
                <a:path w="1556078" h="1342556">
                  <a:moveTo>
                    <a:pt x="0" y="0"/>
                  </a:moveTo>
                  <a:lnTo>
                    <a:pt x="1556078" y="0"/>
                  </a:lnTo>
                  <a:lnTo>
                    <a:pt x="1556078" y="1342556"/>
                  </a:lnTo>
                  <a:lnTo>
                    <a:pt x="0" y="1342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91758" y="1322883"/>
              <a:ext cx="1372563" cy="361960"/>
            </a:xfrm>
            <a:custGeom>
              <a:avLst/>
              <a:gdLst/>
              <a:ahLst/>
              <a:cxnLst/>
              <a:rect l="l" t="t" r="r" b="b"/>
              <a:pathLst>
                <a:path w="1372563" h="361960">
                  <a:moveTo>
                    <a:pt x="0" y="0"/>
                  </a:moveTo>
                  <a:lnTo>
                    <a:pt x="1372563" y="0"/>
                  </a:lnTo>
                  <a:lnTo>
                    <a:pt x="1372563" y="361959"/>
                  </a:lnTo>
                  <a:lnTo>
                    <a:pt x="0" y="361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337542"/>
              </a:stretch>
            </a:blipFill>
          </p:spPr>
        </p:sp>
      </p:grpSp>
      <p:sp>
        <p:nvSpPr>
          <p:cNvPr id="17" name="Freeform 17">
            <a:hlinkClick r:id="rId7" tooltip="https://github.com/Tecnologia-em-Banco-de-Dados-PUC-Minas/eixo5_grupo2_20251/blob/main/projeto/inicio_do_projeto.md"/>
          </p:cNvPr>
          <p:cNvSpPr/>
          <p:nvPr/>
        </p:nvSpPr>
        <p:spPr>
          <a:xfrm>
            <a:off x="736392" y="265143"/>
            <a:ext cx="1168512" cy="1168512"/>
          </a:xfrm>
          <a:custGeom>
            <a:avLst/>
            <a:gdLst/>
            <a:ahLst/>
            <a:cxnLst/>
            <a:rect l="l" t="t" r="r" b="b"/>
            <a:pathLst>
              <a:path w="1168512" h="1168512">
                <a:moveTo>
                  <a:pt x="0" y="0"/>
                </a:moveTo>
                <a:lnTo>
                  <a:pt x="1168512" y="0"/>
                </a:lnTo>
                <a:lnTo>
                  <a:pt x="1168512" y="1168512"/>
                </a:lnTo>
                <a:lnTo>
                  <a:pt x="0" y="11685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624599" y="750502"/>
            <a:ext cx="1662550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88721" y="752715"/>
            <a:ext cx="1907082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95879" y="666048"/>
            <a:ext cx="1764357" cy="51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71"/>
              </a:lnSpc>
              <a:spcBef>
                <a:spcPct val="0"/>
              </a:spcBef>
            </a:pPr>
            <a:r>
              <a:rPr lang="en-US" sz="3051" b="1" spc="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29929" y="750502"/>
            <a:ext cx="2224975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762422" y="764137"/>
            <a:ext cx="142129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51243" y="1758379"/>
            <a:ext cx="8430373" cy="338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635"/>
              </a:lnSpc>
            </a:pPr>
            <a:r>
              <a:rPr lang="en-US" sz="9739" b="1" spc="-59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 Geral</a:t>
            </a:r>
          </a:p>
          <a:p>
            <a:pPr marL="0" lvl="0" indent="0" algn="just">
              <a:lnSpc>
                <a:spcPts val="13635"/>
              </a:lnSpc>
              <a:spcBef>
                <a:spcPct val="0"/>
              </a:spcBef>
            </a:pPr>
            <a:endParaRPr lang="en-US" sz="9739" b="1" spc="-594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28700" y="3817093"/>
            <a:ext cx="11275459" cy="16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1147" lvl="1" indent="-305574" algn="just">
              <a:lnSpc>
                <a:spcPts val="3340"/>
              </a:lnSpc>
              <a:buFont typeface="Arial"/>
              <a:buChar char="•"/>
            </a:pPr>
            <a:r>
              <a:rPr lang="en-US" sz="2830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Desenvolver um sistema que classifique comentários</a:t>
            </a:r>
          </a:p>
          <a:p>
            <a:pPr algn="just">
              <a:lnSpc>
                <a:spcPts val="3340"/>
              </a:lnSpc>
            </a:pPr>
            <a:r>
              <a:rPr lang="en-US" sz="2830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como positivos, negativos ou neutros para gerar insights estratégicos.</a:t>
            </a:r>
          </a:p>
          <a:p>
            <a:pPr algn="just">
              <a:lnSpc>
                <a:spcPts val="3340"/>
              </a:lnSpc>
            </a:pPr>
            <a:endParaRPr lang="en-US" sz="2830" spc="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31822" y="1433655"/>
            <a:ext cx="768742" cy="2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2"/>
              </a:lnSpc>
            </a:pPr>
            <a:r>
              <a:rPr lang="en-US" sz="1366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40962" y="444941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88626" y="2700652"/>
            <a:ext cx="15218979" cy="6756551"/>
            <a:chOff x="0" y="0"/>
            <a:chExt cx="4008291" cy="17795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08291" cy="1779503"/>
            </a:xfrm>
            <a:custGeom>
              <a:avLst/>
              <a:gdLst/>
              <a:ahLst/>
              <a:cxnLst/>
              <a:rect l="l" t="t" r="r" b="b"/>
              <a:pathLst>
                <a:path w="4008291" h="1779503">
                  <a:moveTo>
                    <a:pt x="25944" y="0"/>
                  </a:moveTo>
                  <a:lnTo>
                    <a:pt x="3982347" y="0"/>
                  </a:lnTo>
                  <a:cubicBezTo>
                    <a:pt x="3996675" y="0"/>
                    <a:pt x="4008291" y="11615"/>
                    <a:pt x="4008291" y="25944"/>
                  </a:cubicBezTo>
                  <a:lnTo>
                    <a:pt x="4008291" y="1753559"/>
                  </a:lnTo>
                  <a:cubicBezTo>
                    <a:pt x="4008291" y="1767888"/>
                    <a:pt x="3996675" y="1779503"/>
                    <a:pt x="3982347" y="1779503"/>
                  </a:cubicBezTo>
                  <a:lnTo>
                    <a:pt x="25944" y="1779503"/>
                  </a:lnTo>
                  <a:cubicBezTo>
                    <a:pt x="11615" y="1779503"/>
                    <a:pt x="0" y="1767888"/>
                    <a:pt x="0" y="1753559"/>
                  </a:cubicBezTo>
                  <a:lnTo>
                    <a:pt x="0" y="25944"/>
                  </a:lnTo>
                  <a:cubicBezTo>
                    <a:pt x="0" y="11615"/>
                    <a:pt x="11615" y="0"/>
                    <a:pt x="259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008291" cy="18176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052208" y="527563"/>
            <a:ext cx="1662550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16330" y="529776"/>
            <a:ext cx="1907082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23953" y="529776"/>
            <a:ext cx="1684516" cy="374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3000" b="1" spc="4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57538" y="527563"/>
            <a:ext cx="2224975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90031" y="541198"/>
            <a:ext cx="142129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34144" y="1233236"/>
            <a:ext cx="13327943" cy="165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635"/>
              </a:lnSpc>
              <a:spcBef>
                <a:spcPct val="0"/>
              </a:spcBef>
            </a:pPr>
            <a:r>
              <a:rPr lang="en-US" sz="9739" b="1" spc="-59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 Específicos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66185" y="4085065"/>
            <a:ext cx="13523846" cy="398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3486" lvl="1" indent="-266743" algn="just">
              <a:lnSpc>
                <a:spcPts val="2915"/>
              </a:lnSpc>
              <a:buFont typeface="Arial"/>
              <a:buChar char="•"/>
            </a:pPr>
            <a:r>
              <a:rPr lang="en-US" sz="2470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Simular</a:t>
            </a:r>
            <a:r>
              <a:rPr lang="en-US" sz="2470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um </a:t>
            </a:r>
            <a:r>
              <a:rPr lang="en-US" sz="2470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ambiente</a:t>
            </a:r>
            <a:r>
              <a:rPr lang="en-US" sz="2470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dados com </a:t>
            </a:r>
            <a:r>
              <a:rPr lang="en-US" sz="2470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estrutura</a:t>
            </a:r>
            <a:r>
              <a:rPr lang="en-US" sz="2470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Medallion (Bronze, Prata, Ouro).</a:t>
            </a:r>
          </a:p>
          <a:p>
            <a:pPr algn="just">
              <a:lnSpc>
                <a:spcPts val="2915"/>
              </a:lnSpc>
            </a:pPr>
            <a:endParaRPr lang="en-US" sz="2470" spc="4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3486" lvl="1" indent="-266743" algn="just">
              <a:lnSpc>
                <a:spcPts val="2915"/>
              </a:lnSpc>
              <a:buFont typeface="Arial"/>
              <a:buChar char="•"/>
            </a:pPr>
            <a:r>
              <a:rPr lang="en-US" sz="2470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Limpar</a:t>
            </a:r>
            <a:r>
              <a:rPr lang="en-US" sz="2470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470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pré-processar</a:t>
            </a:r>
            <a:r>
              <a:rPr lang="en-US" sz="2470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70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</a:t>
            </a:r>
            <a:r>
              <a:rPr lang="en-US" sz="2470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70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textos</a:t>
            </a:r>
            <a:r>
              <a:rPr lang="en-US" sz="2470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>
              <a:lnSpc>
                <a:spcPts val="2915"/>
              </a:lnSpc>
            </a:pPr>
            <a:endParaRPr lang="en-US" sz="2470" spc="4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3486" lvl="1" indent="-266743" algn="just">
              <a:lnSpc>
                <a:spcPts val="2915"/>
              </a:lnSpc>
              <a:buFont typeface="Arial"/>
              <a:buChar char="•"/>
            </a:pPr>
            <a:r>
              <a:rPr lang="en-US" sz="2470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Criar</a:t>
            </a:r>
            <a:r>
              <a:rPr lang="en-US" sz="2470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dashboards </a:t>
            </a:r>
            <a:r>
              <a:rPr lang="en-US" sz="2470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interativos</a:t>
            </a:r>
            <a:r>
              <a:rPr lang="en-US" sz="2470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 insights.</a:t>
            </a:r>
          </a:p>
          <a:p>
            <a:pPr algn="just">
              <a:lnSpc>
                <a:spcPts val="2915"/>
              </a:lnSpc>
            </a:pPr>
            <a:endParaRPr lang="en-US" sz="2470" spc="4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3486" lvl="1" indent="-266743" algn="just">
              <a:lnSpc>
                <a:spcPts val="2915"/>
              </a:lnSpc>
              <a:buFont typeface="Arial"/>
              <a:buChar char="•"/>
            </a:pPr>
            <a:r>
              <a:rPr lang="en-US" sz="2470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Treinar</a:t>
            </a:r>
            <a:r>
              <a:rPr lang="en-US" sz="2470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70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modelos</a:t>
            </a:r>
            <a:r>
              <a:rPr lang="en-US" sz="2470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Machine Learning para </a:t>
            </a:r>
            <a:r>
              <a:rPr lang="en-US" sz="2470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análise</a:t>
            </a:r>
            <a:r>
              <a:rPr lang="en-US" sz="2470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470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sentimentos</a:t>
            </a:r>
            <a:r>
              <a:rPr lang="en-US" sz="2470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>
              <a:lnSpc>
                <a:spcPts val="2915"/>
              </a:lnSpc>
            </a:pPr>
            <a:endParaRPr lang="en-US" sz="2470" spc="4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3486" lvl="1" indent="-266743" algn="just">
              <a:lnSpc>
                <a:spcPts val="2915"/>
              </a:lnSpc>
              <a:buFont typeface="Arial"/>
              <a:buChar char="•"/>
            </a:pPr>
            <a:r>
              <a:rPr lang="en-US" sz="2470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Monitorar</a:t>
            </a:r>
            <a:r>
              <a:rPr lang="en-US" sz="2470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470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ajustar</a:t>
            </a:r>
            <a:r>
              <a:rPr lang="en-US" sz="2470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70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</a:t>
            </a:r>
            <a:r>
              <a:rPr lang="en-US" sz="2470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70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modelos</a:t>
            </a:r>
            <a:r>
              <a:rPr lang="en-US" sz="2470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70" spc="4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continuamente</a:t>
            </a:r>
            <a:r>
              <a:rPr lang="en-US" sz="2470" spc="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>
              <a:lnSpc>
                <a:spcPts val="2915"/>
              </a:lnSpc>
            </a:pPr>
            <a:endParaRPr lang="en-US" sz="2470" spc="4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915"/>
              </a:lnSpc>
            </a:pPr>
            <a:endParaRPr lang="en-US" sz="2470" spc="4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8438401" y="8570221"/>
            <a:ext cx="1919429" cy="566532"/>
            <a:chOff x="0" y="0"/>
            <a:chExt cx="505529" cy="14921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 spc="3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Know More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403889" y="2096936"/>
            <a:ext cx="1207432" cy="120743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27609" y="8797288"/>
            <a:ext cx="1167059" cy="1263632"/>
            <a:chOff x="0" y="0"/>
            <a:chExt cx="1556078" cy="168484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56078" cy="1342556"/>
            </a:xfrm>
            <a:custGeom>
              <a:avLst/>
              <a:gdLst/>
              <a:ahLst/>
              <a:cxnLst/>
              <a:rect l="l" t="t" r="r" b="b"/>
              <a:pathLst>
                <a:path w="1556078" h="1342556">
                  <a:moveTo>
                    <a:pt x="0" y="0"/>
                  </a:moveTo>
                  <a:lnTo>
                    <a:pt x="1556078" y="0"/>
                  </a:lnTo>
                  <a:lnTo>
                    <a:pt x="1556078" y="1342556"/>
                  </a:lnTo>
                  <a:lnTo>
                    <a:pt x="0" y="1342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91758" y="1322883"/>
              <a:ext cx="1372563" cy="361960"/>
            </a:xfrm>
            <a:custGeom>
              <a:avLst/>
              <a:gdLst/>
              <a:ahLst/>
              <a:cxnLst/>
              <a:rect l="l" t="t" r="r" b="b"/>
              <a:pathLst>
                <a:path w="1372563" h="361960">
                  <a:moveTo>
                    <a:pt x="0" y="0"/>
                  </a:moveTo>
                  <a:lnTo>
                    <a:pt x="1372563" y="0"/>
                  </a:lnTo>
                  <a:lnTo>
                    <a:pt x="1372563" y="361959"/>
                  </a:lnTo>
                  <a:lnTo>
                    <a:pt x="0" y="361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37542"/>
              </a:stretch>
            </a:blipFill>
          </p:spPr>
        </p:sp>
      </p:grpSp>
      <p:sp>
        <p:nvSpPr>
          <p:cNvPr id="24" name="Freeform 24">
            <a:hlinkClick r:id="rId4" tooltip="https://github.com/Tecnologia-em-Banco-de-Dados-PUC-Minas/eixo5_grupo2_20251/blob/main/projeto/inicio_do_projeto.md"/>
          </p:cNvPr>
          <p:cNvSpPr/>
          <p:nvPr/>
        </p:nvSpPr>
        <p:spPr>
          <a:xfrm>
            <a:off x="765532" y="325469"/>
            <a:ext cx="1168512" cy="1168512"/>
          </a:xfrm>
          <a:custGeom>
            <a:avLst/>
            <a:gdLst/>
            <a:ahLst/>
            <a:cxnLst/>
            <a:rect l="l" t="t" r="r" b="b"/>
            <a:pathLst>
              <a:path w="1168512" h="1168512">
                <a:moveTo>
                  <a:pt x="0" y="0"/>
                </a:moveTo>
                <a:lnTo>
                  <a:pt x="1168512" y="0"/>
                </a:lnTo>
                <a:lnTo>
                  <a:pt x="1168512" y="1168512"/>
                </a:lnTo>
                <a:lnTo>
                  <a:pt x="0" y="11685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60963" y="1493981"/>
            <a:ext cx="768742" cy="2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2"/>
              </a:lnSpc>
            </a:pPr>
            <a:r>
              <a:rPr lang="en-US" sz="1366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721358A0-AD21-4943-9743-A5819B8C127D}"/>
              </a:ext>
            </a:extLst>
          </p:cNvPr>
          <p:cNvSpPr/>
          <p:nvPr/>
        </p:nvSpPr>
        <p:spPr>
          <a:xfrm flipH="1">
            <a:off x="16112990" y="8100061"/>
            <a:ext cx="2175010" cy="2186939"/>
          </a:xfrm>
          <a:custGeom>
            <a:avLst/>
            <a:gdLst/>
            <a:ahLst/>
            <a:cxnLst/>
            <a:rect l="l" t="t" r="r" b="b"/>
            <a:pathLst>
              <a:path w="2175010" h="2186939">
                <a:moveTo>
                  <a:pt x="2175011" y="0"/>
                </a:moveTo>
                <a:lnTo>
                  <a:pt x="0" y="0"/>
                </a:lnTo>
                <a:lnTo>
                  <a:pt x="0" y="2186939"/>
                </a:lnTo>
                <a:lnTo>
                  <a:pt x="2175011" y="2186939"/>
                </a:lnTo>
                <a:lnTo>
                  <a:pt x="217501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5257771" y="7625398"/>
            <a:ext cx="2175010" cy="2186939"/>
          </a:xfrm>
          <a:custGeom>
            <a:avLst/>
            <a:gdLst/>
            <a:ahLst/>
            <a:cxnLst/>
            <a:rect l="l" t="t" r="r" b="b"/>
            <a:pathLst>
              <a:path w="2175010" h="2186939">
                <a:moveTo>
                  <a:pt x="2175011" y="0"/>
                </a:moveTo>
                <a:lnTo>
                  <a:pt x="0" y="0"/>
                </a:lnTo>
                <a:lnTo>
                  <a:pt x="0" y="2186939"/>
                </a:lnTo>
                <a:lnTo>
                  <a:pt x="2175011" y="2186939"/>
                </a:lnTo>
                <a:lnTo>
                  <a:pt x="21750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6692328" y="7625398"/>
            <a:ext cx="2175010" cy="2186939"/>
          </a:xfrm>
          <a:custGeom>
            <a:avLst/>
            <a:gdLst/>
            <a:ahLst/>
            <a:cxnLst/>
            <a:rect l="l" t="t" r="r" b="b"/>
            <a:pathLst>
              <a:path w="2175010" h="2186939">
                <a:moveTo>
                  <a:pt x="2175010" y="0"/>
                </a:moveTo>
                <a:lnTo>
                  <a:pt x="0" y="0"/>
                </a:lnTo>
                <a:lnTo>
                  <a:pt x="0" y="2186939"/>
                </a:lnTo>
                <a:lnTo>
                  <a:pt x="2175010" y="2186939"/>
                </a:lnTo>
                <a:lnTo>
                  <a:pt x="21750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738687" y="1774904"/>
            <a:ext cx="2175010" cy="2186939"/>
          </a:xfrm>
          <a:custGeom>
            <a:avLst/>
            <a:gdLst/>
            <a:ahLst/>
            <a:cxnLst/>
            <a:rect l="l" t="t" r="r" b="b"/>
            <a:pathLst>
              <a:path w="2175010" h="2186939">
                <a:moveTo>
                  <a:pt x="2175011" y="0"/>
                </a:moveTo>
                <a:lnTo>
                  <a:pt x="0" y="0"/>
                </a:lnTo>
                <a:lnTo>
                  <a:pt x="0" y="2186939"/>
                </a:lnTo>
                <a:lnTo>
                  <a:pt x="2175011" y="2186939"/>
                </a:lnTo>
                <a:lnTo>
                  <a:pt x="21750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676914" y="9529071"/>
            <a:ext cx="1919429" cy="566532"/>
            <a:chOff x="0" y="0"/>
            <a:chExt cx="505529" cy="1492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 spc="3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Next Slide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065021"/>
            <a:ext cx="1167059" cy="1263632"/>
            <a:chOff x="0" y="0"/>
            <a:chExt cx="1556078" cy="16848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6078" cy="1342556"/>
            </a:xfrm>
            <a:custGeom>
              <a:avLst/>
              <a:gdLst/>
              <a:ahLst/>
              <a:cxnLst/>
              <a:rect l="l" t="t" r="r" b="b"/>
              <a:pathLst>
                <a:path w="1556078" h="1342556">
                  <a:moveTo>
                    <a:pt x="0" y="0"/>
                  </a:moveTo>
                  <a:lnTo>
                    <a:pt x="1556078" y="0"/>
                  </a:lnTo>
                  <a:lnTo>
                    <a:pt x="1556078" y="1342556"/>
                  </a:lnTo>
                  <a:lnTo>
                    <a:pt x="0" y="1342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91758" y="1322883"/>
              <a:ext cx="1372563" cy="361960"/>
            </a:xfrm>
            <a:custGeom>
              <a:avLst/>
              <a:gdLst/>
              <a:ahLst/>
              <a:cxnLst/>
              <a:rect l="l" t="t" r="r" b="b"/>
              <a:pathLst>
                <a:path w="1372563" h="361960">
                  <a:moveTo>
                    <a:pt x="0" y="0"/>
                  </a:moveTo>
                  <a:lnTo>
                    <a:pt x="1372563" y="0"/>
                  </a:lnTo>
                  <a:lnTo>
                    <a:pt x="1372563" y="361959"/>
                  </a:lnTo>
                  <a:lnTo>
                    <a:pt x="0" y="361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37542"/>
              </a:stretch>
            </a:blipFill>
          </p:spPr>
        </p:sp>
      </p:grpSp>
      <p:sp>
        <p:nvSpPr>
          <p:cNvPr id="14" name="Freeform 14">
            <a:hlinkClick r:id="rId6" tooltip="https://github.com/Tecnologia-em-Banco-de-Dados-PUC-Minas/eixo5_grupo2_20251/blob/main/projeto/inicio_do_projeto.md"/>
          </p:cNvPr>
          <p:cNvSpPr/>
          <p:nvPr/>
        </p:nvSpPr>
        <p:spPr>
          <a:xfrm>
            <a:off x="736392" y="265143"/>
            <a:ext cx="1168512" cy="1168512"/>
          </a:xfrm>
          <a:custGeom>
            <a:avLst/>
            <a:gdLst/>
            <a:ahLst/>
            <a:cxnLst/>
            <a:rect l="l" t="t" r="r" b="b"/>
            <a:pathLst>
              <a:path w="1168512" h="1168512">
                <a:moveTo>
                  <a:pt x="0" y="0"/>
                </a:moveTo>
                <a:lnTo>
                  <a:pt x="1168512" y="0"/>
                </a:lnTo>
                <a:lnTo>
                  <a:pt x="1168512" y="1168512"/>
                </a:lnTo>
                <a:lnTo>
                  <a:pt x="0" y="11685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276385" y="4313251"/>
            <a:ext cx="2138979" cy="4114800"/>
          </a:xfrm>
          <a:custGeom>
            <a:avLst/>
            <a:gdLst/>
            <a:ahLst/>
            <a:cxnLst/>
            <a:rect l="l" t="t" r="r" b="b"/>
            <a:pathLst>
              <a:path w="2138979" h="4114800">
                <a:moveTo>
                  <a:pt x="0" y="0"/>
                </a:moveTo>
                <a:lnTo>
                  <a:pt x="2138979" y="0"/>
                </a:lnTo>
                <a:lnTo>
                  <a:pt x="21389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99255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554669" y="4332301"/>
            <a:ext cx="2123055" cy="4114800"/>
          </a:xfrm>
          <a:custGeom>
            <a:avLst/>
            <a:gdLst/>
            <a:ahLst/>
            <a:cxnLst/>
            <a:rect l="l" t="t" r="r" b="b"/>
            <a:pathLst>
              <a:path w="2123055" h="4114800">
                <a:moveTo>
                  <a:pt x="0" y="0"/>
                </a:moveTo>
                <a:lnTo>
                  <a:pt x="2123055" y="0"/>
                </a:lnTo>
                <a:lnTo>
                  <a:pt x="21230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00750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857770" y="4303726"/>
            <a:ext cx="2138979" cy="4114800"/>
          </a:xfrm>
          <a:custGeom>
            <a:avLst/>
            <a:gdLst/>
            <a:ahLst/>
            <a:cxnLst/>
            <a:rect l="l" t="t" r="r" b="b"/>
            <a:pathLst>
              <a:path w="2138979" h="4114800">
                <a:moveTo>
                  <a:pt x="0" y="0"/>
                </a:moveTo>
                <a:lnTo>
                  <a:pt x="2138979" y="0"/>
                </a:lnTo>
                <a:lnTo>
                  <a:pt x="21389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99255"/>
            </a:stretch>
          </a:blipFill>
        </p:spPr>
      </p:sp>
      <p:sp>
        <p:nvSpPr>
          <p:cNvPr id="18" name="AutoShape 18"/>
          <p:cNvSpPr/>
          <p:nvPr/>
        </p:nvSpPr>
        <p:spPr>
          <a:xfrm flipV="1">
            <a:off x="9932388" y="6370651"/>
            <a:ext cx="2710028" cy="9525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 flipV="1">
            <a:off x="4624666" y="6408751"/>
            <a:ext cx="2710028" cy="9525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0" name="TextBox 20"/>
          <p:cNvSpPr txBox="1"/>
          <p:nvPr/>
        </p:nvSpPr>
        <p:spPr>
          <a:xfrm>
            <a:off x="4624599" y="750502"/>
            <a:ext cx="1662550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88721" y="752715"/>
            <a:ext cx="1907082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96344" y="752715"/>
            <a:ext cx="1662550" cy="374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3000" b="1" spc="4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529929" y="750502"/>
            <a:ext cx="2224975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762422" y="764137"/>
            <a:ext cx="142129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54744" y="1262205"/>
            <a:ext cx="8691560" cy="153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2505"/>
              </a:lnSpc>
              <a:spcBef>
                <a:spcPct val="0"/>
              </a:spcBef>
            </a:pPr>
            <a:r>
              <a:rPr lang="en-US" sz="8932" spc="-5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Arquitetura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221634" y="2235115"/>
            <a:ext cx="7963900" cy="155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2881"/>
              </a:lnSpc>
              <a:spcBef>
                <a:spcPct val="0"/>
              </a:spcBef>
            </a:pPr>
            <a:r>
              <a:rPr lang="en-US" sz="9200" b="1" spc="-5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Medallion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18706" y="1930647"/>
            <a:ext cx="8472396" cy="1881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477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Bronze: dados brutos, extraídos diretamente de fontes.</a:t>
            </a:r>
          </a:p>
          <a:p>
            <a:pPr algn="just">
              <a:lnSpc>
                <a:spcPts val="2477"/>
              </a:lnSpc>
            </a:pPr>
            <a:endParaRPr lang="en-US" sz="2100" spc="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3390" lvl="1" indent="-226695" algn="just">
              <a:lnSpc>
                <a:spcPts val="2477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Prata: dados tratados e estruturados.</a:t>
            </a:r>
          </a:p>
          <a:p>
            <a:pPr algn="just">
              <a:lnSpc>
                <a:spcPts val="2477"/>
              </a:lnSpc>
            </a:pPr>
            <a:endParaRPr lang="en-US" sz="2100" spc="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3390" lvl="1" indent="-226695" algn="just">
              <a:lnSpc>
                <a:spcPts val="2477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Ouro: dados enriquecidos para análises e visualizações.</a:t>
            </a:r>
          </a:p>
          <a:p>
            <a:pPr algn="just">
              <a:lnSpc>
                <a:spcPts val="2477"/>
              </a:lnSpc>
            </a:pPr>
            <a:endParaRPr lang="en-US" sz="2100" spc="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31822" y="1433655"/>
            <a:ext cx="768742" cy="2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2"/>
              </a:lnSpc>
            </a:pPr>
            <a:r>
              <a:rPr lang="en-US" sz="1366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61263" y="9503814"/>
            <a:ext cx="4620667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Referência: Delta Lake (Databricks).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843912" y="8633841"/>
            <a:ext cx="1003925" cy="62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77"/>
              </a:lnSpc>
            </a:pPr>
            <a:r>
              <a:rPr lang="en-US" sz="2100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Bronze</a:t>
            </a:r>
          </a:p>
          <a:p>
            <a:pPr algn="just">
              <a:lnSpc>
                <a:spcPts val="2477"/>
              </a:lnSpc>
            </a:pPr>
            <a:endParaRPr lang="en-US" sz="2100" spc="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262061" y="8631174"/>
            <a:ext cx="749137" cy="31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77"/>
              </a:lnSpc>
            </a:pPr>
            <a:r>
              <a:rPr lang="en-US" sz="2100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Prata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552691" y="8631174"/>
            <a:ext cx="749137" cy="31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77"/>
              </a:lnSpc>
            </a:pPr>
            <a:r>
              <a:rPr lang="en-US" sz="2100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529" cy="1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24599" y="750502"/>
            <a:ext cx="1662550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88721" y="752715"/>
            <a:ext cx="1907082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95879" y="666048"/>
            <a:ext cx="1875826" cy="51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71"/>
              </a:lnSpc>
              <a:spcBef>
                <a:spcPct val="0"/>
              </a:spcBef>
            </a:pPr>
            <a:r>
              <a:rPr lang="en-US" sz="3051" b="1" spc="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29929" y="750502"/>
            <a:ext cx="2224975" cy="34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62422" y="764137"/>
            <a:ext cx="142129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08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2366023" y="2505508"/>
            <a:ext cx="6171640" cy="6205488"/>
          </a:xfrm>
          <a:custGeom>
            <a:avLst/>
            <a:gdLst/>
            <a:ahLst/>
            <a:cxnLst/>
            <a:rect l="l" t="t" r="r" b="b"/>
            <a:pathLst>
              <a:path w="6171640" h="6205488">
                <a:moveTo>
                  <a:pt x="6171639" y="0"/>
                </a:moveTo>
                <a:lnTo>
                  <a:pt x="0" y="0"/>
                </a:lnTo>
                <a:lnTo>
                  <a:pt x="0" y="6205488"/>
                </a:lnTo>
                <a:lnTo>
                  <a:pt x="6171639" y="6205488"/>
                </a:lnTo>
                <a:lnTo>
                  <a:pt x="617163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1546447" y="2505508"/>
            <a:ext cx="6171640" cy="6205488"/>
          </a:xfrm>
          <a:custGeom>
            <a:avLst/>
            <a:gdLst/>
            <a:ahLst/>
            <a:cxnLst/>
            <a:rect l="l" t="t" r="r" b="b"/>
            <a:pathLst>
              <a:path w="6171640" h="6205488">
                <a:moveTo>
                  <a:pt x="6171640" y="0"/>
                </a:moveTo>
                <a:lnTo>
                  <a:pt x="0" y="0"/>
                </a:lnTo>
                <a:lnTo>
                  <a:pt x="0" y="6205488"/>
                </a:lnTo>
                <a:lnTo>
                  <a:pt x="6171640" y="6205488"/>
                </a:lnTo>
                <a:lnTo>
                  <a:pt x="61716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779274" y="4696160"/>
            <a:ext cx="8857317" cy="4272425"/>
            <a:chOff x="0" y="0"/>
            <a:chExt cx="2332791" cy="11252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32791" cy="1125248"/>
            </a:xfrm>
            <a:custGeom>
              <a:avLst/>
              <a:gdLst/>
              <a:ahLst/>
              <a:cxnLst/>
              <a:rect l="l" t="t" r="r" b="b"/>
              <a:pathLst>
                <a:path w="2332791" h="1125248">
                  <a:moveTo>
                    <a:pt x="44578" y="0"/>
                  </a:moveTo>
                  <a:lnTo>
                    <a:pt x="2288214" y="0"/>
                  </a:lnTo>
                  <a:cubicBezTo>
                    <a:pt x="2312833" y="0"/>
                    <a:pt x="2332791" y="19958"/>
                    <a:pt x="2332791" y="44578"/>
                  </a:cubicBezTo>
                  <a:lnTo>
                    <a:pt x="2332791" y="1080670"/>
                  </a:lnTo>
                  <a:cubicBezTo>
                    <a:pt x="2332791" y="1105290"/>
                    <a:pt x="2312833" y="1125248"/>
                    <a:pt x="2288214" y="1125248"/>
                  </a:cubicBezTo>
                  <a:lnTo>
                    <a:pt x="44578" y="1125248"/>
                  </a:lnTo>
                  <a:cubicBezTo>
                    <a:pt x="19958" y="1125248"/>
                    <a:pt x="0" y="1105290"/>
                    <a:pt x="0" y="1080670"/>
                  </a:cubicBezTo>
                  <a:lnTo>
                    <a:pt x="0" y="44578"/>
                  </a:lnTo>
                  <a:cubicBezTo>
                    <a:pt x="0" y="19958"/>
                    <a:pt x="19958" y="0"/>
                    <a:pt x="445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332791" cy="1163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795804" y="5330700"/>
            <a:ext cx="8463496" cy="269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just">
              <a:lnSpc>
                <a:spcPts val="2713"/>
              </a:lnSpc>
              <a:buFont typeface="Arial"/>
              <a:buChar char="•"/>
            </a:pPr>
            <a:r>
              <a:rPr lang="en-US" sz="2299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Dados obtidos do Kaggle (Olist Store, 2016-2018).</a:t>
            </a:r>
          </a:p>
          <a:p>
            <a:pPr algn="just">
              <a:lnSpc>
                <a:spcPts val="2713"/>
              </a:lnSpc>
            </a:pPr>
            <a:endParaRPr lang="en-US" sz="2299" spc="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96569" lvl="1" indent="-248284" algn="just">
              <a:lnSpc>
                <a:spcPts val="2713"/>
              </a:lnSpc>
              <a:buFont typeface="Arial"/>
              <a:buChar char="•"/>
            </a:pPr>
            <a:r>
              <a:rPr lang="en-US" sz="2299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Arquivos em CSV organizados no reposótorio GitHub.</a:t>
            </a:r>
          </a:p>
          <a:p>
            <a:pPr algn="just">
              <a:lnSpc>
                <a:spcPts val="2713"/>
              </a:lnSpc>
            </a:pPr>
            <a:endParaRPr lang="en-US" sz="2299" spc="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96569" lvl="1" indent="-248284" algn="just">
              <a:lnSpc>
                <a:spcPts val="2713"/>
              </a:lnSpc>
              <a:buFont typeface="Arial"/>
              <a:buChar char="•"/>
            </a:pPr>
            <a:r>
              <a:rPr lang="en-US" sz="2299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Dados anonimizados para garantir segurança e privacidade.</a:t>
            </a:r>
          </a:p>
          <a:p>
            <a:pPr algn="just">
              <a:lnSpc>
                <a:spcPts val="2477"/>
              </a:lnSpc>
            </a:pPr>
            <a:endParaRPr lang="en-US" sz="2299" spc="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477"/>
              </a:lnSpc>
            </a:pPr>
            <a:endParaRPr lang="en-US" sz="2299" spc="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8779274" y="2045638"/>
            <a:ext cx="8272453" cy="2332562"/>
            <a:chOff x="0" y="0"/>
            <a:chExt cx="11029937" cy="311008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133350"/>
              <a:ext cx="11029937" cy="3099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9468"/>
                </a:lnSpc>
                <a:spcBef>
                  <a:spcPct val="0"/>
                </a:spcBef>
              </a:pPr>
              <a:r>
                <a:rPr lang="en-US" sz="6763" spc="-412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Origem e Segurança dos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049882" y="1086056"/>
              <a:ext cx="7765271" cy="2024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2881"/>
                </a:lnSpc>
                <a:spcBef>
                  <a:spcPct val="0"/>
                </a:spcBef>
              </a:pPr>
              <a:r>
                <a:rPr lang="en-US" sz="9200" b="1" spc="-56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Dados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704531" y="8022338"/>
            <a:ext cx="1456502" cy="145650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8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0" y="9065021"/>
            <a:ext cx="1167059" cy="1263632"/>
            <a:chOff x="0" y="0"/>
            <a:chExt cx="1556078" cy="168484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56078" cy="1342556"/>
            </a:xfrm>
            <a:custGeom>
              <a:avLst/>
              <a:gdLst/>
              <a:ahLst/>
              <a:cxnLst/>
              <a:rect l="l" t="t" r="r" b="b"/>
              <a:pathLst>
                <a:path w="1556078" h="1342556">
                  <a:moveTo>
                    <a:pt x="0" y="0"/>
                  </a:moveTo>
                  <a:lnTo>
                    <a:pt x="1556078" y="0"/>
                  </a:lnTo>
                  <a:lnTo>
                    <a:pt x="1556078" y="1342556"/>
                  </a:lnTo>
                  <a:lnTo>
                    <a:pt x="0" y="1342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91758" y="1322883"/>
              <a:ext cx="1372563" cy="361960"/>
            </a:xfrm>
            <a:custGeom>
              <a:avLst/>
              <a:gdLst/>
              <a:ahLst/>
              <a:cxnLst/>
              <a:rect l="l" t="t" r="r" b="b"/>
              <a:pathLst>
                <a:path w="1372563" h="361960">
                  <a:moveTo>
                    <a:pt x="0" y="0"/>
                  </a:moveTo>
                  <a:lnTo>
                    <a:pt x="1372563" y="0"/>
                  </a:lnTo>
                  <a:lnTo>
                    <a:pt x="1372563" y="361959"/>
                  </a:lnTo>
                  <a:lnTo>
                    <a:pt x="0" y="361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37542"/>
              </a:stretch>
            </a:blipFill>
          </p:spPr>
        </p:sp>
      </p:grpSp>
      <p:sp>
        <p:nvSpPr>
          <p:cNvPr id="25" name="Freeform 25">
            <a:hlinkClick r:id="rId6" tooltip="https://github.com/Tecnologia-em-Banco-de-Dados-PUC-Minas/eixo5_grupo2_20251/blob/main/projeto/inicio_do_projeto.md"/>
          </p:cNvPr>
          <p:cNvSpPr/>
          <p:nvPr/>
        </p:nvSpPr>
        <p:spPr>
          <a:xfrm>
            <a:off x="736392" y="265143"/>
            <a:ext cx="1168512" cy="1168512"/>
          </a:xfrm>
          <a:custGeom>
            <a:avLst/>
            <a:gdLst/>
            <a:ahLst/>
            <a:cxnLst/>
            <a:rect l="l" t="t" r="r" b="b"/>
            <a:pathLst>
              <a:path w="1168512" h="1168512">
                <a:moveTo>
                  <a:pt x="0" y="0"/>
                </a:moveTo>
                <a:lnTo>
                  <a:pt x="1168512" y="0"/>
                </a:lnTo>
                <a:lnTo>
                  <a:pt x="1168512" y="1168512"/>
                </a:lnTo>
                <a:lnTo>
                  <a:pt x="0" y="11685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031822" y="1433655"/>
            <a:ext cx="768742" cy="2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2"/>
              </a:lnSpc>
            </a:pPr>
            <a:r>
              <a:rPr lang="en-US" sz="1366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584</Words>
  <Application>Microsoft Office PowerPoint</Application>
  <PresentationFormat>Personalizar</PresentationFormat>
  <Paragraphs>199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Montserrat Heavy</vt:lpstr>
      <vt:lpstr>Montserrat Bold</vt:lpstr>
      <vt:lpstr>Calibri</vt:lpstr>
      <vt:lpstr>Montserrat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capa</dc:title>
  <cp:lastModifiedBy>Patricia Rickheim Barbosa</cp:lastModifiedBy>
  <cp:revision>3</cp:revision>
  <dcterms:created xsi:type="dcterms:W3CDTF">2006-08-16T00:00:00Z</dcterms:created>
  <dcterms:modified xsi:type="dcterms:W3CDTF">2025-06-17T23:29:12Z</dcterms:modified>
  <dc:identifier>DAGp_txevfg</dc:identifier>
</cp:coreProperties>
</file>